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6"/>
  </p:notesMasterIdLst>
  <p:sldIdLst>
    <p:sldId id="256" r:id="rId2"/>
    <p:sldId id="386" r:id="rId3"/>
    <p:sldId id="341" r:id="rId4"/>
    <p:sldId id="342" r:id="rId5"/>
    <p:sldId id="343" r:id="rId6"/>
    <p:sldId id="385" r:id="rId7"/>
    <p:sldId id="344" r:id="rId8"/>
    <p:sldId id="345" r:id="rId9"/>
    <p:sldId id="346" r:id="rId10"/>
    <p:sldId id="347" r:id="rId11"/>
    <p:sldId id="348" r:id="rId12"/>
    <p:sldId id="349" r:id="rId13"/>
    <p:sldId id="350" r:id="rId14"/>
    <p:sldId id="355" r:id="rId15"/>
    <p:sldId id="356" r:id="rId16"/>
    <p:sldId id="351" r:id="rId17"/>
    <p:sldId id="352" r:id="rId18"/>
    <p:sldId id="384" r:id="rId19"/>
    <p:sldId id="353" r:id="rId20"/>
    <p:sldId id="354" r:id="rId21"/>
    <p:sldId id="357" r:id="rId22"/>
    <p:sldId id="358" r:id="rId23"/>
    <p:sldId id="360" r:id="rId24"/>
    <p:sldId id="359" r:id="rId25"/>
    <p:sldId id="361" r:id="rId26"/>
    <p:sldId id="362" r:id="rId27"/>
    <p:sldId id="363" r:id="rId28"/>
    <p:sldId id="364" r:id="rId29"/>
    <p:sldId id="365" r:id="rId30"/>
    <p:sldId id="366" r:id="rId31"/>
    <p:sldId id="367" r:id="rId32"/>
    <p:sldId id="368" r:id="rId33"/>
    <p:sldId id="369" r:id="rId34"/>
    <p:sldId id="370" r:id="rId35"/>
    <p:sldId id="383" r:id="rId36"/>
    <p:sldId id="371" r:id="rId37"/>
    <p:sldId id="372" r:id="rId38"/>
    <p:sldId id="373" r:id="rId39"/>
    <p:sldId id="374" r:id="rId40"/>
    <p:sldId id="375" r:id="rId41"/>
    <p:sldId id="380" r:id="rId42"/>
    <p:sldId id="376" r:id="rId43"/>
    <p:sldId id="382" r:id="rId44"/>
    <p:sldId id="381" r:id="rId45"/>
  </p:sldIdLst>
  <p:sldSz cx="9144000" cy="6858000" type="screen4x3"/>
  <p:notesSz cx="6858000" cy="9144000"/>
  <p:defaultTextStyle>
    <a:defPPr>
      <a:defRPr lang="zh-CN"/>
    </a:defPPr>
    <a:lvl1pPr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1pPr>
    <a:lvl2pPr marL="4572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2pPr>
    <a:lvl3pPr marL="9144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3pPr>
    <a:lvl4pPr marL="13716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4pPr>
    <a:lvl5pPr marL="1828800" algn="ctr" rtl="0" eaLnBrk="0" fontAlgn="base" hangingPunct="0">
      <a:spcBef>
        <a:spcPct val="0"/>
      </a:spcBef>
      <a:spcAft>
        <a:spcPct val="0"/>
      </a:spcAft>
      <a:defRPr kumimoji="1" sz="1200" b="1" kern="1200">
        <a:solidFill>
          <a:schemeClr val="bg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1200" b="1" kern="1200">
        <a:solidFill>
          <a:schemeClr val="bg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66FF"/>
    <a:srgbClr val="CCFFFF"/>
    <a:srgbClr val="FFFFCC"/>
    <a:srgbClr val="FFFF99"/>
    <a:srgbClr val="CC6600"/>
    <a:srgbClr val="86B4E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6" autoAdjust="0"/>
    <p:restoredTop sz="99507" autoAdjust="0"/>
  </p:normalViewPr>
  <p:slideViewPr>
    <p:cSldViewPr>
      <p:cViewPr varScale="1">
        <p:scale>
          <a:sx n="69" d="100"/>
          <a:sy n="69" d="100"/>
        </p:scale>
        <p:origin x="1216" y="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b="0">
                <a:solidFill>
                  <a:schemeClr val="tx1"/>
                </a:solidFill>
                <a:latin typeface="Times New Roman" pitchFamily="18" charset="0"/>
              </a:defRPr>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b="0">
                <a:solidFill>
                  <a:schemeClr val="tx1"/>
                </a:solidFill>
                <a:latin typeface="Times New Roman" pitchFamily="18" charset="0"/>
              </a:defRPr>
            </a:lvl1pPr>
          </a:lstStyle>
          <a:p>
            <a:pPr>
              <a:defRPr/>
            </a:pPr>
            <a:endParaRPr lang="en-US" altLang="zh-CN"/>
          </a:p>
        </p:txBody>
      </p:sp>
      <p:sp>
        <p:nvSpPr>
          <p:cNvPr id="60420"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b="0">
                <a:solidFill>
                  <a:schemeClr val="tx1"/>
                </a:solidFill>
                <a:latin typeface="Times New Roman" pitchFamily="18" charset="0"/>
              </a:defRPr>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b="0">
                <a:solidFill>
                  <a:schemeClr val="tx1"/>
                </a:solidFill>
                <a:latin typeface="Times New Roman" panose="02020603050405020304" pitchFamily="18" charset="0"/>
              </a:defRPr>
            </a:lvl1pPr>
          </a:lstStyle>
          <a:p>
            <a:fld id="{3A0579C1-54BF-4B9A-91F2-91BB60D13BAF}"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pic>
        <p:nvPicPr>
          <p:cNvPr id="4" name="Picture 2" descr="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64163" y="201613"/>
            <a:ext cx="3703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itchFamily="34" charset="0"/>
                <a:ea typeface="宋体" pitchFamily="2" charset="-122"/>
              </a:defRPr>
            </a:lvl1pPr>
            <a:lvl2pPr marL="742950" indent="-285750">
              <a:defRPr kumimoji="1" sz="1200" b="1">
                <a:solidFill>
                  <a:schemeClr val="bg1"/>
                </a:solidFill>
                <a:latin typeface="Arial" pitchFamily="34" charset="0"/>
                <a:ea typeface="宋体" pitchFamily="2" charset="-122"/>
              </a:defRPr>
            </a:lvl2pPr>
            <a:lvl3pPr marL="1143000" indent="-228600">
              <a:defRPr kumimoji="1" sz="1200" b="1">
                <a:solidFill>
                  <a:schemeClr val="bg1"/>
                </a:solidFill>
                <a:latin typeface="Arial" pitchFamily="34" charset="0"/>
                <a:ea typeface="宋体" pitchFamily="2" charset="-122"/>
              </a:defRPr>
            </a:lvl3pPr>
            <a:lvl4pPr marL="1600200" indent="-228600">
              <a:defRPr kumimoji="1" sz="1200" b="1">
                <a:solidFill>
                  <a:schemeClr val="bg1"/>
                </a:solidFill>
                <a:latin typeface="Arial" pitchFamily="34" charset="0"/>
                <a:ea typeface="宋体" pitchFamily="2" charset="-122"/>
              </a:defRPr>
            </a:lvl4pPr>
            <a:lvl5pPr marL="2057400" indent="-228600">
              <a:defRPr kumimoji="1" sz="1200" b="1">
                <a:solidFill>
                  <a:schemeClr val="bg1"/>
                </a:solidFill>
                <a:latin typeface="Arial" pitchFamily="34" charset="0"/>
                <a:ea typeface="宋体" pitchFamily="2" charset="-122"/>
              </a:defRPr>
            </a:lvl5pPr>
            <a:lvl6pPr marL="25146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6pPr>
            <a:lvl7pPr marL="29718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7pPr>
            <a:lvl8pPr marL="34290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8pPr>
            <a:lvl9pPr marL="38862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9pPr>
          </a:lstStyle>
          <a:p>
            <a:pPr algn="r" eaLnBrk="1" hangingPunct="1">
              <a:defRPr/>
            </a:pPr>
            <a:r>
              <a:rPr lang="zh-CN" altLang="en-US" sz="2000" smtClean="0">
                <a:solidFill>
                  <a:srgbClr val="63B4D1"/>
                </a:solidFill>
                <a:latin typeface="黑体" pitchFamily="49" charset="-122"/>
                <a:ea typeface="黑体" pitchFamily="49" charset="-122"/>
              </a:rPr>
              <a:t>华中科技大学软件学院 </a:t>
            </a:r>
          </a:p>
        </p:txBody>
      </p:sp>
      <p:pic>
        <p:nvPicPr>
          <p:cNvPr id="6" name="Picture 6" descr="软件学院徽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60350"/>
            <a:ext cx="17272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1979613" y="711200"/>
            <a:ext cx="4051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itchFamily="34" charset="0"/>
                <a:ea typeface="宋体" pitchFamily="2" charset="-122"/>
              </a:defRPr>
            </a:lvl1pPr>
            <a:lvl2pPr marL="742950" indent="-285750">
              <a:defRPr kumimoji="1" sz="1200" b="1">
                <a:solidFill>
                  <a:schemeClr val="bg1"/>
                </a:solidFill>
                <a:latin typeface="Arial" pitchFamily="34" charset="0"/>
                <a:ea typeface="宋体" pitchFamily="2" charset="-122"/>
              </a:defRPr>
            </a:lvl2pPr>
            <a:lvl3pPr marL="1143000" indent="-228600">
              <a:defRPr kumimoji="1" sz="1200" b="1">
                <a:solidFill>
                  <a:schemeClr val="bg1"/>
                </a:solidFill>
                <a:latin typeface="Arial" pitchFamily="34" charset="0"/>
                <a:ea typeface="宋体" pitchFamily="2" charset="-122"/>
              </a:defRPr>
            </a:lvl3pPr>
            <a:lvl4pPr marL="1600200" indent="-228600">
              <a:defRPr kumimoji="1" sz="1200" b="1">
                <a:solidFill>
                  <a:schemeClr val="bg1"/>
                </a:solidFill>
                <a:latin typeface="Arial" pitchFamily="34" charset="0"/>
                <a:ea typeface="宋体" pitchFamily="2" charset="-122"/>
              </a:defRPr>
            </a:lvl4pPr>
            <a:lvl5pPr marL="2057400" indent="-228600">
              <a:defRPr kumimoji="1" sz="1200" b="1">
                <a:solidFill>
                  <a:schemeClr val="bg1"/>
                </a:solidFill>
                <a:latin typeface="Arial" pitchFamily="34" charset="0"/>
                <a:ea typeface="宋体" pitchFamily="2" charset="-122"/>
              </a:defRPr>
            </a:lvl5pPr>
            <a:lvl6pPr marL="25146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6pPr>
            <a:lvl7pPr marL="29718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7pPr>
            <a:lvl8pPr marL="34290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8pPr>
            <a:lvl9pPr marL="38862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9pPr>
          </a:lstStyle>
          <a:p>
            <a:pPr algn="l" eaLnBrk="1" hangingPunct="1">
              <a:defRPr/>
            </a:pPr>
            <a:r>
              <a:rPr lang="en-US" altLang="zh-CN" sz="2000" smtClean="0">
                <a:solidFill>
                  <a:srgbClr val="63B4D1"/>
                </a:solidFill>
                <a:ea typeface="黑体" pitchFamily="49" charset="-122"/>
              </a:rPr>
              <a:t>THE SCHOOL OF SOFTWARE ENGINEERING OF HUST</a:t>
            </a:r>
          </a:p>
        </p:txBody>
      </p:sp>
      <p:sp>
        <p:nvSpPr>
          <p:cNvPr id="80899" name="Rectangle 3"/>
          <p:cNvSpPr>
            <a:spLocks noGrp="1" noChangeArrowheads="1"/>
          </p:cNvSpPr>
          <p:nvPr>
            <p:ph type="ctrTitle" sz="quarter"/>
          </p:nvPr>
        </p:nvSpPr>
        <p:spPr>
          <a:xfrm>
            <a:off x="609600" y="2420938"/>
            <a:ext cx="8283575" cy="1800225"/>
          </a:xfrm>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r">
              <a:defRPr sz="3600">
                <a:solidFill>
                  <a:srgbClr val="FFFF00"/>
                </a:solidFill>
              </a:defRPr>
            </a:lvl1pPr>
          </a:lstStyle>
          <a:p>
            <a:pPr lvl="0"/>
            <a:r>
              <a:rPr lang="zh-CN" altLang="en-US" noProof="0" smtClean="0"/>
              <a:t>单击此处编辑母版标题样式</a:t>
            </a:r>
          </a:p>
        </p:txBody>
      </p:sp>
      <p:sp>
        <p:nvSpPr>
          <p:cNvPr id="80900" name="Rectangle 4"/>
          <p:cNvSpPr>
            <a:spLocks noGrp="1" noChangeArrowheads="1"/>
          </p:cNvSpPr>
          <p:nvPr>
            <p:ph type="subTitle" sz="quarter" idx="1"/>
          </p:nvPr>
        </p:nvSpPr>
        <p:spPr>
          <a:xfrm>
            <a:off x="323850" y="4292600"/>
            <a:ext cx="8569325" cy="2160588"/>
          </a:xfrm>
        </p:spPr>
        <p:txBody>
          <a:bodyPr anchor="ctr"/>
          <a:lstStyle>
            <a:lvl1pPr marL="0" indent="0" algn="r">
              <a:buFont typeface="Wingdings 2" pitchFamily="18" charset="2"/>
              <a:buNone/>
              <a:defRPr>
                <a:solidFill>
                  <a:schemeClr val="bg1"/>
                </a:solidFill>
              </a:defRPr>
            </a:lvl1pPr>
          </a:lstStyle>
          <a:p>
            <a:pPr lvl="0"/>
            <a:r>
              <a:rPr lang="zh-CN" altLang="en-US" noProof="0" smtClean="0"/>
              <a:t>单击此处编辑母版副标题样式</a:t>
            </a:r>
          </a:p>
        </p:txBody>
      </p:sp>
    </p:spTree>
    <p:extLst>
      <p:ext uri="{BB962C8B-B14F-4D97-AF65-F5344CB8AC3E}">
        <p14:creationId xmlns:p14="http://schemas.microsoft.com/office/powerpoint/2010/main" val="37279025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0844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9100" y="1052513"/>
            <a:ext cx="2195513" cy="58054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1052513"/>
            <a:ext cx="6437312" cy="58054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67441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052513"/>
            <a:ext cx="8785225"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79388" y="1773238"/>
            <a:ext cx="4316412" cy="50847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73238"/>
            <a:ext cx="4316413" cy="50847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74424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79388" y="1052513"/>
            <a:ext cx="8785225"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79388" y="1773238"/>
            <a:ext cx="4316412" cy="50847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773238"/>
            <a:ext cx="4316413" cy="5084762"/>
          </a:xfrm>
        </p:spPr>
        <p:txBody>
          <a:bodyPr/>
          <a:lstStyle/>
          <a:p>
            <a:pPr lvl="0"/>
            <a:endParaRPr lang="zh-CN" altLang="en-US" noProof="0" smtClean="0"/>
          </a:p>
        </p:txBody>
      </p:sp>
    </p:spTree>
    <p:extLst>
      <p:ext uri="{BB962C8B-B14F-4D97-AF65-F5344CB8AC3E}">
        <p14:creationId xmlns:p14="http://schemas.microsoft.com/office/powerpoint/2010/main" val="821955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50420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921693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79388" y="1773238"/>
            <a:ext cx="4316412"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73238"/>
            <a:ext cx="4316413"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74040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25915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619262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52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7203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42358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5E9EFF"/>
            </a:gs>
            <a:gs pos="39999">
              <a:srgbClr val="85C2FF"/>
            </a:gs>
            <a:gs pos="70000">
              <a:srgbClr val="C4D6EB"/>
            </a:gs>
            <a:gs pos="100000">
              <a:srgbClr val="FFEBFA"/>
            </a:gs>
          </a:gsLst>
          <a:lin ang="13500000" scaled="1"/>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4488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 Box 3"/>
          <p:cNvSpPr txBox="1">
            <a:spLocks noChangeArrowheads="1"/>
          </p:cNvSpPr>
          <p:nvPr/>
        </p:nvSpPr>
        <p:spPr bwMode="auto">
          <a:xfrm>
            <a:off x="8412163" y="6624638"/>
            <a:ext cx="500062"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r" eaLnBrk="1" hangingPunct="1"/>
            <a:fld id="{212195FA-A318-4243-8AE9-23EB42407BA9}" type="slidenum">
              <a:rPr kumimoji="0" lang="en-US" altLang="zh-CN">
                <a:solidFill>
                  <a:schemeClr val="tx2"/>
                </a:solidFill>
                <a:latin typeface="Comic Sans MS" panose="030F0702030302020204" pitchFamily="66" charset="0"/>
                <a:cs typeface="Times New Roman" panose="02020603050405020304" pitchFamily="18" charset="0"/>
              </a:rPr>
              <a:pPr algn="r" eaLnBrk="1" hangingPunct="1"/>
              <a:t>‹#›</a:t>
            </a:fld>
            <a:endParaRPr kumimoji="0" lang="en-US" altLang="zh-CN">
              <a:solidFill>
                <a:schemeClr val="tx2"/>
              </a:solidFill>
              <a:latin typeface="Comic Sans MS" panose="030F0702030302020204" pitchFamily="66" charset="0"/>
              <a:cs typeface="Times New Roman" panose="02020603050405020304" pitchFamily="18" charset="0"/>
            </a:endParaRPr>
          </a:p>
        </p:txBody>
      </p:sp>
      <p:sp>
        <p:nvSpPr>
          <p:cNvPr id="79876" name="Rectangle 4"/>
          <p:cNvSpPr>
            <a:spLocks noGrp="1" noChangeArrowheads="1"/>
          </p:cNvSpPr>
          <p:nvPr>
            <p:ph type="title"/>
          </p:nvPr>
        </p:nvSpPr>
        <p:spPr bwMode="auto">
          <a:xfrm>
            <a:off x="179388" y="1052513"/>
            <a:ext cx="87852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9877" name="Rectangle 5"/>
          <p:cNvSpPr>
            <a:spLocks noGrp="1" noChangeArrowheads="1"/>
          </p:cNvSpPr>
          <p:nvPr>
            <p:ph type="body" idx="1"/>
          </p:nvPr>
        </p:nvSpPr>
        <p:spPr bwMode="auto">
          <a:xfrm>
            <a:off x="179388" y="1773238"/>
            <a:ext cx="8785225"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9878" name="Rectangle 6"/>
          <p:cNvSpPr>
            <a:spLocks noChangeArrowheads="1"/>
          </p:cNvSpPr>
          <p:nvPr/>
        </p:nvSpPr>
        <p:spPr bwMode="auto">
          <a:xfrm>
            <a:off x="152400" y="1700213"/>
            <a:ext cx="5638800" cy="76200"/>
          </a:xfrm>
          <a:prstGeom prst="rect">
            <a:avLst/>
          </a:prstGeom>
          <a:gradFill rotWithShape="0">
            <a:gsLst>
              <a:gs pos="0">
                <a:srgbClr val="6666FF"/>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031" name="Text Box 7"/>
          <p:cNvSpPr txBox="1">
            <a:spLocks noChangeArrowheads="1"/>
          </p:cNvSpPr>
          <p:nvPr/>
        </p:nvSpPr>
        <p:spPr bwMode="auto">
          <a:xfrm>
            <a:off x="3563938" y="111125"/>
            <a:ext cx="56880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200" b="1">
                <a:solidFill>
                  <a:schemeClr val="bg1"/>
                </a:solidFill>
                <a:latin typeface="Arial" pitchFamily="34" charset="0"/>
                <a:ea typeface="宋体" pitchFamily="2" charset="-122"/>
              </a:defRPr>
            </a:lvl1pPr>
            <a:lvl2pPr marL="742950" indent="-285750">
              <a:defRPr kumimoji="1" sz="1200" b="1">
                <a:solidFill>
                  <a:schemeClr val="bg1"/>
                </a:solidFill>
                <a:latin typeface="Arial" pitchFamily="34" charset="0"/>
                <a:ea typeface="宋体" pitchFamily="2" charset="-122"/>
              </a:defRPr>
            </a:lvl2pPr>
            <a:lvl3pPr marL="1143000" indent="-228600">
              <a:defRPr kumimoji="1" sz="1200" b="1">
                <a:solidFill>
                  <a:schemeClr val="bg1"/>
                </a:solidFill>
                <a:latin typeface="Arial" pitchFamily="34" charset="0"/>
                <a:ea typeface="宋体" pitchFamily="2" charset="-122"/>
              </a:defRPr>
            </a:lvl3pPr>
            <a:lvl4pPr marL="1600200" indent="-228600">
              <a:defRPr kumimoji="1" sz="1200" b="1">
                <a:solidFill>
                  <a:schemeClr val="bg1"/>
                </a:solidFill>
                <a:latin typeface="Arial" pitchFamily="34" charset="0"/>
                <a:ea typeface="宋体" pitchFamily="2" charset="-122"/>
              </a:defRPr>
            </a:lvl4pPr>
            <a:lvl5pPr marL="2057400" indent="-228600">
              <a:defRPr kumimoji="1" sz="1200" b="1">
                <a:solidFill>
                  <a:schemeClr val="bg1"/>
                </a:solidFill>
                <a:latin typeface="Arial" pitchFamily="34" charset="0"/>
                <a:ea typeface="宋体" pitchFamily="2" charset="-122"/>
              </a:defRPr>
            </a:lvl5pPr>
            <a:lvl6pPr marL="25146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6pPr>
            <a:lvl7pPr marL="29718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7pPr>
            <a:lvl8pPr marL="34290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8pPr>
            <a:lvl9pPr marL="3886200" indent="-228600" algn="ctr" eaLnBrk="0" fontAlgn="base" hangingPunct="0">
              <a:spcBef>
                <a:spcPct val="0"/>
              </a:spcBef>
              <a:spcAft>
                <a:spcPct val="0"/>
              </a:spcAft>
              <a:defRPr kumimoji="1" sz="1200" b="1">
                <a:solidFill>
                  <a:schemeClr val="bg1"/>
                </a:solidFill>
                <a:latin typeface="Arial" pitchFamily="34" charset="0"/>
                <a:ea typeface="宋体" pitchFamily="2" charset="-122"/>
              </a:defRPr>
            </a:lvl9pPr>
          </a:lstStyle>
          <a:p>
            <a:pPr algn="r" eaLnBrk="1" hangingPunct="1">
              <a:defRPr/>
            </a:pPr>
            <a:r>
              <a:rPr lang="en-US" altLang="zh-CN" sz="1600" smtClean="0"/>
              <a:t>THE SCHOOL OF SOFTWARE ENGINEERING OF HUST</a:t>
            </a: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wipe(left)">
                                      <p:cBhvr>
                                        <p:cTn id="7" dur="500"/>
                                        <p:tgtEl>
                                          <p:spTgt spid="79878"/>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9876"/>
                                        </p:tgtEl>
                                        <p:attrNameLst>
                                          <p:attrName>style.visibility</p:attrName>
                                        </p:attrNameLst>
                                      </p:cBhvr>
                                      <p:to>
                                        <p:strVal val="visible"/>
                                      </p:to>
                                    </p:set>
                                    <p:animEffect transition="in" filter="slide(fromBottom)">
                                      <p:cBhvr>
                                        <p:cTn id="11" dur="500"/>
                                        <p:tgtEl>
                                          <p:spTgt spid="79876"/>
                                        </p:tgtEl>
                                      </p:cBhvr>
                                    </p:animEffect>
                                  </p:childTnLst>
                                </p:cTn>
                              </p:par>
                            </p:childTnLst>
                          </p:cTn>
                        </p:par>
                        <p:par>
                          <p:cTn id="12" fill="hold" nodeType="afterGroup">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79877">
                                            <p:txEl>
                                              <p:pRg st="0" end="0"/>
                                            </p:txEl>
                                          </p:spTgt>
                                        </p:tgtEl>
                                        <p:attrNameLst>
                                          <p:attrName>style.visibility</p:attrName>
                                        </p:attrNameLst>
                                      </p:cBhvr>
                                      <p:to>
                                        <p:strVal val="visible"/>
                                      </p:to>
                                    </p:set>
                                    <p:animEffect transition="in" filter="slide(fromTop)">
                                      <p:cBhvr>
                                        <p:cTn id="15" dur="500"/>
                                        <p:tgtEl>
                                          <p:spTgt spid="79877">
                                            <p:txEl>
                                              <p:pRg st="0" end="0"/>
                                            </p:txEl>
                                          </p:spTgt>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79877">
                                            <p:txEl>
                                              <p:pRg st="1" end="1"/>
                                            </p:txEl>
                                          </p:spTgt>
                                        </p:tgtEl>
                                        <p:attrNameLst>
                                          <p:attrName>style.visibility</p:attrName>
                                        </p:attrNameLst>
                                      </p:cBhvr>
                                      <p:to>
                                        <p:strVal val="visible"/>
                                      </p:to>
                                    </p:set>
                                    <p:animEffect transition="in" filter="slide(fromTop)">
                                      <p:cBhvr>
                                        <p:cTn id="18" dur="500"/>
                                        <p:tgtEl>
                                          <p:spTgt spid="79877">
                                            <p:txEl>
                                              <p:pRg st="1" end="1"/>
                                            </p:txEl>
                                          </p:spTgt>
                                        </p:tgtEl>
                                      </p:cBhvr>
                                    </p:animEffect>
                                  </p:childTnLst>
                                </p:cTn>
                              </p:par>
                              <p:par>
                                <p:cTn id="19" presetID="12" presetClass="entr" presetSubtype="1" fill="hold" grpId="0" nodeType="withEffect">
                                  <p:stCondLst>
                                    <p:cond delay="0"/>
                                  </p:stCondLst>
                                  <p:childTnLst>
                                    <p:set>
                                      <p:cBhvr>
                                        <p:cTn id="20" dur="1" fill="hold">
                                          <p:stCondLst>
                                            <p:cond delay="0"/>
                                          </p:stCondLst>
                                        </p:cTn>
                                        <p:tgtEl>
                                          <p:spTgt spid="79877">
                                            <p:txEl>
                                              <p:pRg st="2" end="2"/>
                                            </p:txEl>
                                          </p:spTgt>
                                        </p:tgtEl>
                                        <p:attrNameLst>
                                          <p:attrName>style.visibility</p:attrName>
                                        </p:attrNameLst>
                                      </p:cBhvr>
                                      <p:to>
                                        <p:strVal val="visible"/>
                                      </p:to>
                                    </p:set>
                                    <p:animEffect transition="in" filter="slide(fromTop)">
                                      <p:cBhvr>
                                        <p:cTn id="21" dur="500"/>
                                        <p:tgtEl>
                                          <p:spTgt spid="79877">
                                            <p:txEl>
                                              <p:pRg st="2" end="2"/>
                                            </p:txEl>
                                          </p:spTgt>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79877">
                                            <p:txEl>
                                              <p:pRg st="3" end="3"/>
                                            </p:txEl>
                                          </p:spTgt>
                                        </p:tgtEl>
                                        <p:attrNameLst>
                                          <p:attrName>style.visibility</p:attrName>
                                        </p:attrNameLst>
                                      </p:cBhvr>
                                      <p:to>
                                        <p:strVal val="visible"/>
                                      </p:to>
                                    </p:set>
                                    <p:animEffect transition="in" filter="slide(fromTop)">
                                      <p:cBhvr>
                                        <p:cTn id="24" dur="500"/>
                                        <p:tgtEl>
                                          <p:spTgt spid="79877">
                                            <p:txEl>
                                              <p:pRg st="3" end="3"/>
                                            </p:txEl>
                                          </p:spTgt>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79877">
                                            <p:txEl>
                                              <p:pRg st="4" end="4"/>
                                            </p:txEl>
                                          </p:spTgt>
                                        </p:tgtEl>
                                        <p:attrNameLst>
                                          <p:attrName>style.visibility</p:attrName>
                                        </p:attrNameLst>
                                      </p:cBhvr>
                                      <p:to>
                                        <p:strVal val="visible"/>
                                      </p:to>
                                    </p:set>
                                    <p:animEffect transition="in" filter="slide(fromTop)">
                                      <p:cBhvr>
                                        <p:cTn id="27" dur="500"/>
                                        <p:tgtEl>
                                          <p:spTgt spid="7987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utoUpdateAnimBg="0"/>
      <p:bldP spid="79877" grpId="0" build="p" autoUpdateAnimBg="0" advAuto="0">
        <p:tmplLst>
          <p:tmpl lvl="1">
            <p:tnLst>
              <p:par>
                <p:cTn presetID="12" presetClass="entr" presetSubtype="1" fill="hold" nodeType="after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2">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3">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4">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5">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Lst>
      </p:bldP>
      <p:bldP spid="79878" grpId="0" animBg="1"/>
    </p:bldLst>
  </p:timing>
  <p:txStyles>
    <p:titleStyle>
      <a:lvl1pPr marL="342900" indent="-342900" algn="l" rtl="0" eaLnBrk="0" fontAlgn="base" hangingPunct="0">
        <a:spcBef>
          <a:spcPct val="20000"/>
        </a:spcBef>
        <a:spcAft>
          <a:spcPct val="0"/>
        </a:spcAft>
        <a:defRPr sz="2800" b="1">
          <a:solidFill>
            <a:schemeClr val="accent2"/>
          </a:solidFill>
          <a:latin typeface="+mj-lt"/>
          <a:ea typeface="+mj-ea"/>
          <a:cs typeface="+mj-cs"/>
        </a:defRPr>
      </a:lvl1pPr>
      <a:lvl2pPr marL="342900" indent="-342900" algn="l" rtl="0" eaLnBrk="0" fontAlgn="base" hangingPunct="0">
        <a:spcBef>
          <a:spcPct val="20000"/>
        </a:spcBef>
        <a:spcAft>
          <a:spcPct val="0"/>
        </a:spcAft>
        <a:defRPr sz="2800" b="1">
          <a:solidFill>
            <a:schemeClr val="accent2"/>
          </a:solidFill>
          <a:latin typeface="Arial" pitchFamily="34" charset="0"/>
          <a:ea typeface="宋体" pitchFamily="2" charset="-122"/>
        </a:defRPr>
      </a:lvl2pPr>
      <a:lvl3pPr marL="342900" indent="-342900" algn="l" rtl="0" eaLnBrk="0" fontAlgn="base" hangingPunct="0">
        <a:spcBef>
          <a:spcPct val="20000"/>
        </a:spcBef>
        <a:spcAft>
          <a:spcPct val="0"/>
        </a:spcAft>
        <a:defRPr sz="2800" b="1">
          <a:solidFill>
            <a:schemeClr val="accent2"/>
          </a:solidFill>
          <a:latin typeface="Arial" pitchFamily="34" charset="0"/>
          <a:ea typeface="宋体" pitchFamily="2" charset="-122"/>
        </a:defRPr>
      </a:lvl3pPr>
      <a:lvl4pPr marL="342900" indent="-342900" algn="l" rtl="0" eaLnBrk="0" fontAlgn="base" hangingPunct="0">
        <a:spcBef>
          <a:spcPct val="20000"/>
        </a:spcBef>
        <a:spcAft>
          <a:spcPct val="0"/>
        </a:spcAft>
        <a:defRPr sz="2800" b="1">
          <a:solidFill>
            <a:schemeClr val="accent2"/>
          </a:solidFill>
          <a:latin typeface="Arial" pitchFamily="34" charset="0"/>
          <a:ea typeface="宋体" pitchFamily="2" charset="-122"/>
        </a:defRPr>
      </a:lvl4pPr>
      <a:lvl5pPr marL="342900" indent="-342900" algn="l" rtl="0" eaLnBrk="0" fontAlgn="base" hangingPunct="0">
        <a:spcBef>
          <a:spcPct val="20000"/>
        </a:spcBef>
        <a:spcAft>
          <a:spcPct val="0"/>
        </a:spcAft>
        <a:defRPr sz="2800" b="1">
          <a:solidFill>
            <a:schemeClr val="accent2"/>
          </a:solidFill>
          <a:latin typeface="Arial" pitchFamily="34" charset="0"/>
          <a:ea typeface="宋体" pitchFamily="2" charset="-122"/>
        </a:defRPr>
      </a:lvl5pPr>
      <a:lvl6pPr marL="800100" indent="-342900" algn="l" rtl="0" fontAlgn="base">
        <a:spcBef>
          <a:spcPct val="20000"/>
        </a:spcBef>
        <a:spcAft>
          <a:spcPct val="0"/>
        </a:spcAft>
        <a:defRPr sz="2800" b="1">
          <a:solidFill>
            <a:schemeClr val="accent2"/>
          </a:solidFill>
          <a:latin typeface="Arial" pitchFamily="34" charset="0"/>
          <a:ea typeface="宋体" pitchFamily="2" charset="-122"/>
        </a:defRPr>
      </a:lvl6pPr>
      <a:lvl7pPr marL="1257300" indent="-342900" algn="l" rtl="0" fontAlgn="base">
        <a:spcBef>
          <a:spcPct val="20000"/>
        </a:spcBef>
        <a:spcAft>
          <a:spcPct val="0"/>
        </a:spcAft>
        <a:defRPr sz="2800" b="1">
          <a:solidFill>
            <a:schemeClr val="accent2"/>
          </a:solidFill>
          <a:latin typeface="Arial" pitchFamily="34" charset="0"/>
          <a:ea typeface="宋体" pitchFamily="2" charset="-122"/>
        </a:defRPr>
      </a:lvl7pPr>
      <a:lvl8pPr marL="1714500" indent="-342900" algn="l" rtl="0" fontAlgn="base">
        <a:spcBef>
          <a:spcPct val="20000"/>
        </a:spcBef>
        <a:spcAft>
          <a:spcPct val="0"/>
        </a:spcAft>
        <a:defRPr sz="2800" b="1">
          <a:solidFill>
            <a:schemeClr val="accent2"/>
          </a:solidFill>
          <a:latin typeface="Arial" pitchFamily="34" charset="0"/>
          <a:ea typeface="宋体" pitchFamily="2" charset="-122"/>
        </a:defRPr>
      </a:lvl8pPr>
      <a:lvl9pPr marL="2171700" indent="-342900" algn="l" rtl="0" fontAlgn="base">
        <a:spcBef>
          <a:spcPct val="20000"/>
        </a:spcBef>
        <a:spcAft>
          <a:spcPct val="0"/>
        </a:spcAft>
        <a:defRPr sz="2800" b="1">
          <a:solidFill>
            <a:schemeClr val="accent2"/>
          </a:solidFill>
          <a:latin typeface="Arial" pitchFamily="34" charset="0"/>
          <a:ea typeface="宋体" pitchFamily="2" charset="-122"/>
        </a:defRPr>
      </a:lvl9pPr>
    </p:titleStyle>
    <p:bodyStyle>
      <a:lvl1pPr marL="342900" indent="-342900" algn="l" rtl="0" eaLnBrk="0" fontAlgn="base" hangingPunct="0">
        <a:spcBef>
          <a:spcPct val="30000"/>
        </a:spcBef>
        <a:spcAft>
          <a:spcPct val="0"/>
        </a:spcAft>
        <a:buClr>
          <a:srgbClr val="0000FF"/>
        </a:buClr>
        <a:buFont typeface="Wingdings 2" panose="05020102010507070707" pitchFamily="18" charset="2"/>
        <a:buChar char="¡"/>
        <a:defRPr sz="2800" b="1">
          <a:solidFill>
            <a:schemeClr val="tx1"/>
          </a:solidFill>
          <a:latin typeface="+mn-lt"/>
          <a:ea typeface="+mn-ea"/>
          <a:cs typeface="+mn-cs"/>
        </a:defRPr>
      </a:lvl1pPr>
      <a:lvl2pPr marL="742950" indent="-220663" algn="l" rtl="0" eaLnBrk="0" fontAlgn="base" hangingPunct="0">
        <a:spcBef>
          <a:spcPct val="20000"/>
        </a:spcBef>
        <a:spcAft>
          <a:spcPct val="0"/>
        </a:spcAft>
        <a:buClr>
          <a:srgbClr val="0000FF"/>
        </a:buClr>
        <a:buFont typeface="黑体" panose="02010609060101010101" pitchFamily="49" charset="-122"/>
        <a:buChar char="–"/>
        <a:defRPr sz="2400" b="1">
          <a:solidFill>
            <a:schemeClr val="tx1"/>
          </a:solidFill>
          <a:latin typeface="+mn-lt"/>
          <a:ea typeface="+mn-ea"/>
        </a:defRPr>
      </a:lvl2pPr>
      <a:lvl3pPr marL="1150938" indent="-228600" algn="l" rtl="0" eaLnBrk="0" fontAlgn="base" hangingPunct="0">
        <a:spcBef>
          <a:spcPct val="20000"/>
        </a:spcBef>
        <a:spcAft>
          <a:spcPct val="0"/>
        </a:spcAft>
        <a:buClr>
          <a:srgbClr val="0000FF"/>
        </a:buClr>
        <a:buFont typeface="黑体" panose="02010609060101010101" pitchFamily="49" charset="-122"/>
        <a:buChar char="–"/>
        <a:defRPr sz="2000" b="1">
          <a:solidFill>
            <a:schemeClr val="tx1"/>
          </a:solidFill>
          <a:latin typeface="+mn-lt"/>
          <a:ea typeface="+mn-ea"/>
        </a:defRPr>
      </a:lvl3pPr>
      <a:lvl4pPr marL="1600200" indent="-228600" algn="l" rtl="0" eaLnBrk="0" fontAlgn="base" hangingPunct="0">
        <a:spcBef>
          <a:spcPct val="20000"/>
        </a:spcBef>
        <a:spcAft>
          <a:spcPct val="0"/>
        </a:spcAft>
        <a:buClr>
          <a:srgbClr val="0000FF"/>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0"/>
        </a:spcBef>
        <a:spcAft>
          <a:spcPct val="0"/>
        </a:spcAft>
        <a:buClr>
          <a:srgbClr val="0000FF"/>
        </a:buClr>
        <a:buFont typeface="Wingdings" panose="05000000000000000000" pitchFamily="2" charset="2"/>
        <a:buChar char="§"/>
        <a:defRPr>
          <a:solidFill>
            <a:schemeClr val="tx1"/>
          </a:solidFill>
          <a:latin typeface="+mn-lt"/>
          <a:ea typeface="+mn-ea"/>
        </a:defRPr>
      </a:lvl5pPr>
      <a:lvl6pPr marL="25146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6pPr>
      <a:lvl7pPr marL="29718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7pPr>
      <a:lvl8pPr marL="34290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8pPr>
      <a:lvl9pPr marL="38862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audio" Target="../media/media34.m4a"/><Relationship Id="rId7" Type="http://schemas.openxmlformats.org/officeDocument/2006/relationships/image" Target="../media/image4.png"/><Relationship Id="rId2" Type="http://schemas.microsoft.com/office/2007/relationships/media" Target="../media/media34.m4a"/><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4.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17"/>
          <p:cNvSpPr>
            <a:spLocks noGrp="1" noChangeArrowheads="1"/>
          </p:cNvSpPr>
          <p:nvPr>
            <p:ph type="ctrTitle"/>
          </p:nvPr>
        </p:nvSpPr>
        <p:spPr>
          <a:noFill/>
        </p:spPr>
        <p:txBody>
          <a:bodyPr/>
          <a:lstStyle/>
          <a:p>
            <a:pPr algn="ctr" eaLnBrk="1" hangingPunct="1"/>
            <a:r>
              <a:rPr lang="zh-CN" altLang="en-US" smtClean="0"/>
              <a:t>第 </a:t>
            </a:r>
            <a:r>
              <a:rPr lang="en-US" altLang="zh-CN" smtClean="0"/>
              <a:t>9 </a:t>
            </a:r>
            <a:r>
              <a:rPr lang="zh-CN" altLang="en-US" smtClean="0"/>
              <a:t>章   软件项目配置管理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74"/>
    </mc:Choice>
    <mc:Fallback>
      <p:transition spd="slow" advTm="6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kumimoji="1" lang="zh-CN" altLang="en-US" smtClean="0"/>
              <a:t>软件项目配置管理概念</a:t>
            </a:r>
          </a:p>
        </p:txBody>
      </p:sp>
      <p:sp>
        <p:nvSpPr>
          <p:cNvPr id="24579" name="Rectangle 3"/>
          <p:cNvSpPr>
            <a:spLocks noGrp="1" noChangeArrowheads="1"/>
          </p:cNvSpPr>
          <p:nvPr>
            <p:ph type="body" idx="1"/>
          </p:nvPr>
        </p:nvSpPr>
        <p:spPr>
          <a:xfrm>
            <a:off x="468313" y="1844675"/>
            <a:ext cx="8496300" cy="5013325"/>
          </a:xfrm>
        </p:spPr>
        <p:txBody>
          <a:bodyPr/>
          <a:lstStyle/>
          <a:p>
            <a:pPr eaLnBrk="1" hangingPunct="1"/>
            <a:r>
              <a:rPr lang="zh-CN" altLang="en-US" sz="2400" smtClean="0">
                <a:solidFill>
                  <a:schemeClr val="accent2"/>
                </a:solidFill>
                <a:ea typeface="黑体" panose="02010609060101010101" pitchFamily="49" charset="-122"/>
              </a:rPr>
              <a:t>配置管理的相关概念</a:t>
            </a:r>
          </a:p>
          <a:p>
            <a:pPr eaLnBrk="1" hangingPunct="1">
              <a:spcBef>
                <a:spcPct val="40000"/>
              </a:spcBef>
            </a:pPr>
            <a:r>
              <a:rPr lang="zh-CN" altLang="en-US" sz="2000" smtClean="0">
                <a:solidFill>
                  <a:srgbClr val="CC0000"/>
                </a:solidFill>
                <a:latin typeface="黑体" panose="02010609060101010101" pitchFamily="49" charset="-122"/>
                <a:ea typeface="黑体" panose="02010609060101010101" pitchFamily="49" charset="-122"/>
              </a:rPr>
              <a:t>软件配置项</a:t>
            </a:r>
          </a:p>
          <a:p>
            <a:pPr eaLnBrk="1" hangingPunct="1">
              <a:buFont typeface="Wingdings 2" panose="05020102010507070707" pitchFamily="18" charset="2"/>
              <a:buNone/>
            </a:pPr>
            <a:r>
              <a:rPr lang="zh-CN" altLang="en-US" sz="2000" smtClean="0"/>
              <a:t>     </a:t>
            </a:r>
            <a:r>
              <a:rPr lang="en-US" altLang="zh-CN" sz="2000" smtClean="0">
                <a:solidFill>
                  <a:srgbClr val="CC0000"/>
                </a:solidFill>
              </a:rPr>
              <a:t>——</a:t>
            </a:r>
            <a:r>
              <a:rPr lang="zh-CN" altLang="en-US" sz="2000" smtClean="0"/>
              <a:t>凡是纳入配置管理范畴的工作成果统称为配置项（</a:t>
            </a:r>
            <a:r>
              <a:rPr lang="en-US" altLang="zh-CN" sz="2000" smtClean="0"/>
              <a:t>Configuration Item</a:t>
            </a:r>
            <a:r>
              <a:rPr lang="zh-CN" altLang="en-US" sz="2000" smtClean="0"/>
              <a:t>，</a:t>
            </a:r>
            <a:r>
              <a:rPr lang="en-US" altLang="zh-CN" sz="2000" smtClean="0"/>
              <a:t>CI</a:t>
            </a:r>
            <a:r>
              <a:rPr lang="zh-CN" altLang="en-US" sz="2000" smtClean="0"/>
              <a:t>）。配置项主要有两大类：</a:t>
            </a:r>
          </a:p>
          <a:p>
            <a:pPr lvl="1" eaLnBrk="1" hangingPunct="1"/>
            <a:r>
              <a:rPr lang="zh-CN" altLang="en-US" sz="2000" smtClean="0"/>
              <a:t>属于产品组成部分的工作成果，例如源代码、需求文档、设计文档、测试用例等等。</a:t>
            </a:r>
          </a:p>
          <a:p>
            <a:pPr lvl="1" eaLnBrk="1" hangingPunct="1"/>
            <a:r>
              <a:rPr lang="zh-CN" altLang="en-US" sz="2000" smtClean="0"/>
              <a:t>在管理过程中产生的文档，例如各种计划、状态报告等等，这些文档虽然不是产品的组成部分，但是值得保存。 </a:t>
            </a:r>
          </a:p>
          <a:p>
            <a:pPr eaLnBrk="1" hangingPunct="1"/>
            <a:r>
              <a:rPr lang="zh-CN" altLang="en-US" sz="2000" smtClean="0"/>
              <a:t>每个配置项的主要属性有：名称、标识符、文件状态、版本、作者、日期等。</a:t>
            </a:r>
          </a:p>
          <a:p>
            <a:pPr eaLnBrk="1" hangingPunct="1"/>
            <a:r>
              <a:rPr lang="zh-CN" altLang="en-US" sz="2000" smtClean="0"/>
              <a:t>所有配置项都被保存在配置库里，确保不会混淆、丢失；配置项及其历史记录反映了软件的演化过程。</a:t>
            </a:r>
          </a:p>
          <a:p>
            <a:pPr eaLnBrk="1" hangingPunct="1"/>
            <a:endParaRPr lang="en-US" altLang="zh-CN" sz="2000" smtClean="0">
              <a:solidFill>
                <a:srgbClr val="CC0000"/>
              </a:solidFill>
              <a:latin typeface="黑体" panose="02010609060101010101" pitchFamily="49" charset="-122"/>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428"/>
    </mc:Choice>
    <mc:Fallback>
      <p:transition spd="slow" advTm="75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kumimoji="1" lang="zh-CN" altLang="en-US" smtClean="0"/>
              <a:t>软件项目配置管理概念</a:t>
            </a:r>
          </a:p>
        </p:txBody>
      </p:sp>
      <p:sp>
        <p:nvSpPr>
          <p:cNvPr id="25603" name="Rectangle 3"/>
          <p:cNvSpPr>
            <a:spLocks noGrp="1" noChangeArrowheads="1"/>
          </p:cNvSpPr>
          <p:nvPr>
            <p:ph type="body" idx="1"/>
          </p:nvPr>
        </p:nvSpPr>
        <p:spPr>
          <a:xfrm>
            <a:off x="358775" y="1989138"/>
            <a:ext cx="8785225" cy="4868862"/>
          </a:xfrm>
        </p:spPr>
        <p:txBody>
          <a:bodyPr/>
          <a:lstStyle/>
          <a:p>
            <a:pPr eaLnBrk="1" hangingPunct="1">
              <a:lnSpc>
                <a:spcPct val="120000"/>
              </a:lnSpc>
            </a:pPr>
            <a:r>
              <a:rPr lang="zh-CN" altLang="en-US" sz="2000" smtClean="0">
                <a:solidFill>
                  <a:srgbClr val="CC0000"/>
                </a:solidFill>
                <a:ea typeface="黑体" panose="02010609060101010101" pitchFamily="49" charset="-122"/>
              </a:rPr>
              <a:t>版本与版本控制</a:t>
            </a:r>
          </a:p>
          <a:p>
            <a:pPr eaLnBrk="1" hangingPunct="1">
              <a:lnSpc>
                <a:spcPct val="130000"/>
              </a:lnSpc>
              <a:buFont typeface="Wingdings 2" panose="05020102010507070707" pitchFamily="18" charset="2"/>
              <a:buNone/>
            </a:pPr>
            <a:r>
              <a:rPr lang="zh-CN" altLang="en-US" sz="2000" smtClean="0">
                <a:latin typeface="宋体" panose="02010600030101010101" pitchFamily="2" charset="-122"/>
              </a:rPr>
              <a:t>   </a:t>
            </a:r>
            <a:r>
              <a:rPr lang="en-US" altLang="zh-CN" sz="2000" smtClean="0">
                <a:solidFill>
                  <a:srgbClr val="CC0000"/>
                </a:solidFill>
              </a:rPr>
              <a:t>——</a:t>
            </a:r>
            <a:r>
              <a:rPr lang="zh-CN" altLang="en-US" sz="2000" smtClean="0">
                <a:latin typeface="宋体" panose="02010600030101010101" pitchFamily="2" charset="-122"/>
              </a:rPr>
              <a:t>软件的每一个版本都是源代码、文档及数据以及相关的系统环境的一个收集，且各个版本都可能由不同的变种组成。</a:t>
            </a:r>
          </a:p>
          <a:p>
            <a:pPr eaLnBrk="1" hangingPunct="1">
              <a:lnSpc>
                <a:spcPct val="130000"/>
              </a:lnSpc>
            </a:pPr>
            <a:r>
              <a:rPr lang="zh-CN" altLang="en-US" sz="2000" smtClean="0">
                <a:latin typeface="宋体" panose="02010600030101010101" pitchFamily="2" charset="-122"/>
              </a:rPr>
              <a:t>版本控制的目的是按照一定的规则保存配置项的所有版本，避免发生版本丢失或混淆等现象，并且可以快速准确地查找到配置项的任何版本。</a:t>
            </a:r>
          </a:p>
          <a:p>
            <a:pPr eaLnBrk="1" hangingPunct="1">
              <a:lnSpc>
                <a:spcPct val="130000"/>
              </a:lnSpc>
            </a:pPr>
            <a:r>
              <a:rPr lang="zh-CN" altLang="en-US" sz="2000" smtClean="0">
                <a:latin typeface="宋体" panose="02010600030101010101" pitchFamily="2" charset="-122"/>
              </a:rPr>
              <a:t>配置项的状态有三种：“草稿”（</a:t>
            </a:r>
            <a:r>
              <a:rPr lang="en-US" altLang="zh-CN" sz="2000" smtClean="0">
                <a:latin typeface="宋体" panose="02010600030101010101" pitchFamily="2" charset="-122"/>
              </a:rPr>
              <a:t>Draft</a:t>
            </a:r>
            <a:r>
              <a:rPr lang="zh-CN" altLang="en-US" sz="2000" smtClean="0">
                <a:latin typeface="宋体" panose="02010600030101010101" pitchFamily="2" charset="-122"/>
              </a:rPr>
              <a:t>）、“正式发布”（</a:t>
            </a:r>
            <a:r>
              <a:rPr lang="en-US" altLang="zh-CN" sz="2000" smtClean="0">
                <a:latin typeface="宋体" panose="02010600030101010101" pitchFamily="2" charset="-122"/>
              </a:rPr>
              <a:t>Released</a:t>
            </a:r>
            <a:r>
              <a:rPr lang="zh-CN" altLang="en-US" sz="2000" smtClean="0">
                <a:latin typeface="宋体" panose="02010600030101010101" pitchFamily="2" charset="-122"/>
              </a:rPr>
              <a:t>）和“正在修改”（</a:t>
            </a:r>
            <a:r>
              <a:rPr lang="en-US" altLang="zh-CN" sz="2000" smtClean="0">
                <a:latin typeface="宋体" panose="02010600030101010101" pitchFamily="2" charset="-122"/>
              </a:rPr>
              <a:t>Changing</a:t>
            </a:r>
            <a:r>
              <a:rPr lang="zh-CN" altLang="en-US" sz="2000" smtClean="0">
                <a:latin typeface="宋体" panose="02010600030101010101" pitchFamily="2" charset="-122"/>
              </a:rPr>
              <a:t>）。</a:t>
            </a:r>
          </a:p>
          <a:p>
            <a:pPr eaLnBrk="1" hangingPunct="1">
              <a:lnSpc>
                <a:spcPct val="120000"/>
              </a:lnSpc>
            </a:pPr>
            <a:endParaRPr lang="en-US" altLang="zh-CN" sz="2000" smtClean="0">
              <a:latin typeface="宋体" panose="02010600030101010101" pitchFamily="2"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27"/>
    </mc:Choice>
    <mc:Fallback>
      <p:transition spd="slow" advTm="6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zh-CN" altLang="en-US" smtClean="0"/>
              <a:t>软件项目配置管理概念</a:t>
            </a:r>
          </a:p>
        </p:txBody>
      </p:sp>
      <p:sp>
        <p:nvSpPr>
          <p:cNvPr id="26627" name="Rectangle 3"/>
          <p:cNvSpPr>
            <a:spLocks noGrp="1" noChangeArrowheads="1"/>
          </p:cNvSpPr>
          <p:nvPr>
            <p:ph type="body" idx="1"/>
          </p:nvPr>
        </p:nvSpPr>
        <p:spPr>
          <a:xfrm>
            <a:off x="395288" y="1916113"/>
            <a:ext cx="8569325" cy="4941887"/>
          </a:xfrm>
        </p:spPr>
        <p:txBody>
          <a:bodyPr/>
          <a:lstStyle/>
          <a:p>
            <a:pPr eaLnBrk="1" hangingPunct="1">
              <a:lnSpc>
                <a:spcPct val="120000"/>
              </a:lnSpc>
            </a:pPr>
            <a:r>
              <a:rPr lang="zh-CN" altLang="en-US" sz="2000" smtClean="0">
                <a:latin typeface="黑体" panose="02010609060101010101" pitchFamily="49" charset="-122"/>
                <a:ea typeface="黑体" panose="02010609060101010101" pitchFamily="49" charset="-122"/>
              </a:rPr>
              <a:t>配置项状态变迁</a:t>
            </a:r>
            <a:r>
              <a:rPr lang="zh-CN" altLang="en-US" sz="2400" smtClean="0">
                <a:latin typeface="宋体" panose="02010600030101010101" pitchFamily="2" charset="-122"/>
              </a:rPr>
              <a:t> </a:t>
            </a:r>
          </a:p>
          <a:p>
            <a:pPr lvl="1" eaLnBrk="1" hangingPunct="1">
              <a:lnSpc>
                <a:spcPct val="130000"/>
              </a:lnSpc>
            </a:pPr>
            <a:r>
              <a:rPr lang="zh-CN" altLang="en-US" sz="2000" smtClean="0">
                <a:latin typeface="宋体" panose="02010600030101010101" pitchFamily="2" charset="-122"/>
              </a:rPr>
              <a:t>配置项刚建立时其状态为“草稿”；配置项通过评审（或审批）后，其状态变为“正式发布”；此后若更改配置项，必须依照“变更控制流程”执行，其状态变为“正在修改”。当配置项修改完毕并重新通过评审（或审批）时，其状态又变为“正式发布”，如此循环。 </a:t>
            </a:r>
          </a:p>
          <a:p>
            <a:pPr eaLnBrk="1" hangingPunct="1">
              <a:lnSpc>
                <a:spcPct val="120000"/>
              </a:lnSpc>
            </a:pPr>
            <a:endParaRPr lang="zh-CN" altLang="en-US" sz="2000" smtClean="0">
              <a:solidFill>
                <a:srgbClr val="CC0000"/>
              </a:solidFill>
              <a:latin typeface="宋体" panose="02010600030101010101" pitchFamily="2" charset="-122"/>
            </a:endParaRPr>
          </a:p>
          <a:p>
            <a:pPr eaLnBrk="1" hangingPunct="1"/>
            <a:endParaRPr lang="en-US" altLang="zh-CN" sz="2000" smtClean="0"/>
          </a:p>
        </p:txBody>
      </p:sp>
      <p:pic>
        <p:nvPicPr>
          <p:cNvPr id="26628" name="Picture 4" descr="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221163"/>
            <a:ext cx="7993062"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0"/>
    </mc:Choice>
    <mc:Fallback>
      <p:transition spd="slow" advTm="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kumimoji="1" lang="zh-CN" altLang="en-US" smtClean="0"/>
              <a:t>软件项目配置管理概念</a:t>
            </a:r>
          </a:p>
        </p:txBody>
      </p:sp>
      <p:sp>
        <p:nvSpPr>
          <p:cNvPr id="27651" name="Rectangle 3"/>
          <p:cNvSpPr>
            <a:spLocks noGrp="1" noChangeArrowheads="1"/>
          </p:cNvSpPr>
          <p:nvPr>
            <p:ph type="body" idx="1"/>
          </p:nvPr>
        </p:nvSpPr>
        <p:spPr>
          <a:xfrm>
            <a:off x="395288" y="1844675"/>
            <a:ext cx="8569325" cy="5013325"/>
          </a:xfrm>
        </p:spPr>
        <p:txBody>
          <a:bodyPr/>
          <a:lstStyle/>
          <a:p>
            <a:pPr eaLnBrk="1" hangingPunct="1">
              <a:lnSpc>
                <a:spcPct val="110000"/>
              </a:lnSpc>
            </a:pPr>
            <a:r>
              <a:rPr lang="zh-CN" altLang="en-US" sz="2000" smtClean="0">
                <a:ea typeface="黑体" panose="02010609060101010101" pitchFamily="49" charset="-122"/>
              </a:rPr>
              <a:t>版本控制规则</a:t>
            </a:r>
          </a:p>
          <a:p>
            <a:pPr lvl="1" eaLnBrk="1" hangingPunct="1">
              <a:lnSpc>
                <a:spcPct val="110000"/>
              </a:lnSpc>
              <a:spcBef>
                <a:spcPct val="30000"/>
              </a:spcBef>
            </a:pPr>
            <a:r>
              <a:rPr lang="zh-CN" altLang="en-US" sz="1800" smtClean="0">
                <a:solidFill>
                  <a:schemeClr val="accent2"/>
                </a:solidFill>
                <a:latin typeface="黑体" panose="02010609060101010101" pitchFamily="49" charset="-122"/>
                <a:ea typeface="黑体" panose="02010609060101010101" pitchFamily="49" charset="-122"/>
              </a:rPr>
              <a:t>处于</a:t>
            </a:r>
            <a:r>
              <a:rPr lang="zh-CN" altLang="en-US" sz="1800" smtClean="0">
                <a:solidFill>
                  <a:schemeClr val="accent2"/>
                </a:solidFill>
                <a:latin typeface="宋体" panose="02010600030101010101" pitchFamily="2" charset="-122"/>
                <a:ea typeface="黑体" panose="02010609060101010101" pitchFamily="49" charset="-122"/>
              </a:rPr>
              <a:t>“</a:t>
            </a:r>
            <a:r>
              <a:rPr lang="zh-CN" altLang="en-US" sz="1800" smtClean="0">
                <a:solidFill>
                  <a:schemeClr val="accent2"/>
                </a:solidFill>
                <a:latin typeface="黑体" panose="02010609060101010101" pitchFamily="49" charset="-122"/>
                <a:ea typeface="黑体" panose="02010609060101010101" pitchFamily="49" charset="-122"/>
              </a:rPr>
              <a:t>草稿</a:t>
            </a:r>
            <a:r>
              <a:rPr lang="zh-CN" altLang="en-US" sz="1800" smtClean="0">
                <a:solidFill>
                  <a:schemeClr val="accent2"/>
                </a:solidFill>
                <a:latin typeface="宋体" panose="02010600030101010101" pitchFamily="2" charset="-122"/>
                <a:ea typeface="黑体" panose="02010609060101010101" pitchFamily="49" charset="-122"/>
              </a:rPr>
              <a:t>”</a:t>
            </a:r>
            <a:r>
              <a:rPr lang="zh-CN" altLang="en-US" sz="1800" smtClean="0">
                <a:solidFill>
                  <a:schemeClr val="accent2"/>
                </a:solidFill>
                <a:latin typeface="黑体" panose="02010609060101010101" pitchFamily="49" charset="-122"/>
                <a:ea typeface="黑体" panose="02010609060101010101" pitchFamily="49" charset="-122"/>
              </a:rPr>
              <a:t>状态的配置项的版本号格式为：</a:t>
            </a:r>
            <a:r>
              <a:rPr lang="en-US" altLang="zh-CN" sz="1800" smtClean="0">
                <a:solidFill>
                  <a:schemeClr val="accent2"/>
                </a:solidFill>
                <a:latin typeface="黑体" panose="02010609060101010101" pitchFamily="49" charset="-122"/>
                <a:ea typeface="黑体" panose="02010609060101010101" pitchFamily="49" charset="-122"/>
              </a:rPr>
              <a:t>0.YZ</a:t>
            </a:r>
            <a:r>
              <a:rPr lang="en-US" altLang="zh-CN" sz="1800" smtClean="0">
                <a:latin typeface="宋体" panose="02010600030101010101" pitchFamily="2" charset="-122"/>
              </a:rPr>
              <a:t> </a:t>
            </a:r>
          </a:p>
          <a:p>
            <a:pPr lvl="2" eaLnBrk="1" hangingPunct="1">
              <a:lnSpc>
                <a:spcPct val="110000"/>
              </a:lnSpc>
            </a:pPr>
            <a:r>
              <a:rPr lang="en-US" altLang="zh-CN" sz="1800" smtClean="0">
                <a:latin typeface="宋体" panose="02010600030101010101" pitchFamily="2" charset="-122"/>
              </a:rPr>
              <a:t>YZ</a:t>
            </a:r>
            <a:r>
              <a:rPr lang="zh-CN" altLang="en-US" sz="1800" smtClean="0">
                <a:latin typeface="宋体" panose="02010600030101010101" pitchFamily="2" charset="-122"/>
              </a:rPr>
              <a:t>数字范围为</a:t>
            </a:r>
            <a:r>
              <a:rPr lang="en-US" altLang="zh-CN" sz="1800" smtClean="0">
                <a:latin typeface="宋体" panose="02010600030101010101" pitchFamily="2" charset="-122"/>
              </a:rPr>
              <a:t>01-99</a:t>
            </a:r>
            <a:r>
              <a:rPr lang="zh-CN" altLang="en-US" sz="1800" smtClean="0">
                <a:latin typeface="宋体" panose="02010600030101010101" pitchFamily="2" charset="-122"/>
              </a:rPr>
              <a:t>。</a:t>
            </a:r>
          </a:p>
          <a:p>
            <a:pPr lvl="2" eaLnBrk="1" hangingPunct="1">
              <a:lnSpc>
                <a:spcPct val="110000"/>
              </a:lnSpc>
            </a:pPr>
            <a:r>
              <a:rPr lang="zh-CN" altLang="en-US" sz="1800" smtClean="0">
                <a:latin typeface="宋体" panose="02010600030101010101" pitchFamily="2" charset="-122"/>
              </a:rPr>
              <a:t>随着草稿的不断完善，“</a:t>
            </a:r>
            <a:r>
              <a:rPr lang="en-US" altLang="zh-CN" sz="1800" smtClean="0">
                <a:latin typeface="宋体" panose="02010600030101010101" pitchFamily="2" charset="-122"/>
              </a:rPr>
              <a:t>YZ”</a:t>
            </a:r>
            <a:r>
              <a:rPr lang="zh-CN" altLang="en-US" sz="1800" smtClean="0">
                <a:latin typeface="宋体" panose="02010600030101010101" pitchFamily="2" charset="-122"/>
              </a:rPr>
              <a:t>的取值应递增。“</a:t>
            </a:r>
            <a:r>
              <a:rPr lang="en-US" altLang="zh-CN" sz="1800" smtClean="0">
                <a:latin typeface="宋体" panose="02010600030101010101" pitchFamily="2" charset="-122"/>
              </a:rPr>
              <a:t>YZ”</a:t>
            </a:r>
            <a:r>
              <a:rPr lang="zh-CN" altLang="en-US" sz="1800" smtClean="0">
                <a:latin typeface="宋体" panose="02010600030101010101" pitchFamily="2" charset="-122"/>
              </a:rPr>
              <a:t>的初值和增幅由用户自己把握。 </a:t>
            </a:r>
          </a:p>
          <a:p>
            <a:pPr lvl="1" eaLnBrk="1" hangingPunct="1">
              <a:lnSpc>
                <a:spcPct val="110000"/>
              </a:lnSpc>
            </a:pPr>
            <a:r>
              <a:rPr lang="zh-CN" altLang="en-US" sz="1800" smtClean="0">
                <a:solidFill>
                  <a:schemeClr val="accent2"/>
                </a:solidFill>
                <a:latin typeface="黑体" panose="02010609060101010101" pitchFamily="49" charset="-122"/>
                <a:ea typeface="黑体" panose="02010609060101010101" pitchFamily="49" charset="-122"/>
              </a:rPr>
              <a:t>处于</a:t>
            </a:r>
            <a:r>
              <a:rPr lang="zh-CN" altLang="en-US" sz="1800" smtClean="0">
                <a:solidFill>
                  <a:schemeClr val="accent2"/>
                </a:solidFill>
                <a:latin typeface="宋体" panose="02010600030101010101" pitchFamily="2" charset="-122"/>
                <a:ea typeface="黑体" panose="02010609060101010101" pitchFamily="49" charset="-122"/>
              </a:rPr>
              <a:t>“</a:t>
            </a:r>
            <a:r>
              <a:rPr lang="zh-CN" altLang="en-US" sz="1800" smtClean="0">
                <a:solidFill>
                  <a:schemeClr val="accent2"/>
                </a:solidFill>
                <a:latin typeface="黑体" panose="02010609060101010101" pitchFamily="49" charset="-122"/>
                <a:ea typeface="黑体" panose="02010609060101010101" pitchFamily="49" charset="-122"/>
              </a:rPr>
              <a:t>正式发布</a:t>
            </a:r>
            <a:r>
              <a:rPr lang="zh-CN" altLang="en-US" sz="1800" smtClean="0">
                <a:solidFill>
                  <a:schemeClr val="accent2"/>
                </a:solidFill>
                <a:latin typeface="宋体" panose="02010600030101010101" pitchFamily="2" charset="-122"/>
                <a:ea typeface="黑体" panose="02010609060101010101" pitchFamily="49" charset="-122"/>
              </a:rPr>
              <a:t>”</a:t>
            </a:r>
            <a:r>
              <a:rPr lang="zh-CN" altLang="en-US" sz="1800" smtClean="0">
                <a:solidFill>
                  <a:schemeClr val="accent2"/>
                </a:solidFill>
                <a:latin typeface="黑体" panose="02010609060101010101" pitchFamily="49" charset="-122"/>
                <a:ea typeface="黑体" panose="02010609060101010101" pitchFamily="49" charset="-122"/>
              </a:rPr>
              <a:t>状态的配置项的版本号格式为：</a:t>
            </a:r>
            <a:r>
              <a:rPr lang="en-US" altLang="zh-CN" sz="1800" smtClean="0">
                <a:solidFill>
                  <a:schemeClr val="accent2"/>
                </a:solidFill>
                <a:latin typeface="黑体" panose="02010609060101010101" pitchFamily="49" charset="-122"/>
                <a:ea typeface="黑体" panose="02010609060101010101" pitchFamily="49" charset="-122"/>
              </a:rPr>
              <a:t>X.Y</a:t>
            </a:r>
            <a:r>
              <a:rPr lang="en-US" altLang="zh-CN" sz="1800" smtClean="0">
                <a:solidFill>
                  <a:schemeClr val="accent2"/>
                </a:solidFill>
                <a:latin typeface="宋体" panose="02010600030101010101" pitchFamily="2" charset="-122"/>
              </a:rPr>
              <a:t> </a:t>
            </a:r>
          </a:p>
          <a:p>
            <a:pPr lvl="2" eaLnBrk="1" hangingPunct="1">
              <a:lnSpc>
                <a:spcPct val="110000"/>
              </a:lnSpc>
            </a:pPr>
            <a:r>
              <a:rPr lang="en-US" altLang="zh-CN" sz="1800" smtClean="0">
                <a:latin typeface="宋体" panose="02010600030101010101" pitchFamily="2" charset="-122"/>
              </a:rPr>
              <a:t>X</a:t>
            </a:r>
            <a:r>
              <a:rPr lang="zh-CN" altLang="en-US" sz="1800" smtClean="0">
                <a:latin typeface="宋体" panose="02010600030101010101" pitchFamily="2" charset="-122"/>
              </a:rPr>
              <a:t>为主版本号，取值范围为</a:t>
            </a:r>
            <a:r>
              <a:rPr lang="en-US" altLang="zh-CN" sz="1800" smtClean="0">
                <a:latin typeface="宋体" panose="02010600030101010101" pitchFamily="2" charset="-122"/>
              </a:rPr>
              <a:t>1-9</a:t>
            </a:r>
            <a:r>
              <a:rPr lang="zh-CN" altLang="en-US" sz="1800" smtClean="0">
                <a:latin typeface="宋体" panose="02010600030101010101" pitchFamily="2" charset="-122"/>
              </a:rPr>
              <a:t>。</a:t>
            </a:r>
            <a:r>
              <a:rPr lang="en-US" altLang="zh-CN" sz="1800" smtClean="0">
                <a:latin typeface="宋体" panose="02010600030101010101" pitchFamily="2" charset="-122"/>
              </a:rPr>
              <a:t>Y</a:t>
            </a:r>
            <a:r>
              <a:rPr lang="zh-CN" altLang="en-US" sz="1800" smtClean="0">
                <a:latin typeface="宋体" panose="02010600030101010101" pitchFamily="2" charset="-122"/>
              </a:rPr>
              <a:t>为次版本号，取值范围为</a:t>
            </a:r>
            <a:r>
              <a:rPr lang="en-US" altLang="zh-CN" sz="1800" smtClean="0">
                <a:latin typeface="宋体" panose="02010600030101010101" pitchFamily="2" charset="-122"/>
              </a:rPr>
              <a:t>1-9</a:t>
            </a:r>
            <a:r>
              <a:rPr lang="zh-CN" altLang="en-US" sz="1800" smtClean="0">
                <a:latin typeface="宋体" panose="02010600030101010101" pitchFamily="2" charset="-122"/>
              </a:rPr>
              <a:t>。 </a:t>
            </a:r>
          </a:p>
          <a:p>
            <a:pPr lvl="2" eaLnBrk="1" hangingPunct="1">
              <a:lnSpc>
                <a:spcPct val="110000"/>
              </a:lnSpc>
            </a:pPr>
            <a:r>
              <a:rPr lang="zh-CN" altLang="en-US" sz="1800" smtClean="0">
                <a:latin typeface="宋体" panose="02010600030101010101" pitchFamily="2" charset="-122"/>
              </a:rPr>
              <a:t>配置项第一次“正式发布”时，版本号为</a:t>
            </a:r>
            <a:r>
              <a:rPr lang="en-US" altLang="zh-CN" sz="1800" smtClean="0">
                <a:latin typeface="宋体" panose="02010600030101010101" pitchFamily="2" charset="-122"/>
              </a:rPr>
              <a:t>1.0</a:t>
            </a:r>
            <a:r>
              <a:rPr lang="zh-CN" altLang="en-US" sz="1800" smtClean="0">
                <a:latin typeface="宋体" panose="02010600030101010101" pitchFamily="2" charset="-122"/>
              </a:rPr>
              <a:t>。 </a:t>
            </a:r>
          </a:p>
          <a:p>
            <a:pPr lvl="2" eaLnBrk="1" hangingPunct="1">
              <a:lnSpc>
                <a:spcPct val="110000"/>
              </a:lnSpc>
            </a:pPr>
            <a:r>
              <a:rPr lang="zh-CN" altLang="en-US" sz="1800" smtClean="0">
                <a:latin typeface="宋体" panose="02010600030101010101" pitchFamily="2" charset="-122"/>
              </a:rPr>
              <a:t>如果配置项的版本升级幅度比较小，一般只增大</a:t>
            </a:r>
            <a:r>
              <a:rPr lang="en-US" altLang="zh-CN" sz="1800" smtClean="0">
                <a:latin typeface="宋体" panose="02010600030101010101" pitchFamily="2" charset="-122"/>
              </a:rPr>
              <a:t>Y</a:t>
            </a:r>
            <a:r>
              <a:rPr lang="zh-CN" altLang="en-US" sz="1800" smtClean="0">
                <a:latin typeface="宋体" panose="02010600030101010101" pitchFamily="2" charset="-122"/>
              </a:rPr>
              <a:t>值，</a:t>
            </a:r>
            <a:r>
              <a:rPr lang="en-US" altLang="zh-CN" sz="1800" smtClean="0">
                <a:latin typeface="宋体" panose="02010600030101010101" pitchFamily="2" charset="-122"/>
              </a:rPr>
              <a:t>X</a:t>
            </a:r>
            <a:r>
              <a:rPr lang="zh-CN" altLang="en-US" sz="1800" smtClean="0">
                <a:latin typeface="宋体" panose="02010600030101010101" pitchFamily="2" charset="-122"/>
              </a:rPr>
              <a:t>值保持不变。只有当配置项版本升级幅度比较大时，才允许增大</a:t>
            </a:r>
            <a:r>
              <a:rPr lang="en-US" altLang="zh-CN" sz="1800" smtClean="0">
                <a:latin typeface="宋体" panose="02010600030101010101" pitchFamily="2" charset="-122"/>
              </a:rPr>
              <a:t>X</a:t>
            </a:r>
            <a:r>
              <a:rPr lang="zh-CN" altLang="en-US" sz="1800" smtClean="0">
                <a:latin typeface="宋体" panose="02010600030101010101" pitchFamily="2" charset="-122"/>
              </a:rPr>
              <a:t>值。 </a:t>
            </a:r>
          </a:p>
          <a:p>
            <a:pPr lvl="1" eaLnBrk="1" hangingPunct="1">
              <a:lnSpc>
                <a:spcPct val="110000"/>
              </a:lnSpc>
            </a:pPr>
            <a:r>
              <a:rPr lang="zh-CN" altLang="en-US" sz="1800" smtClean="0">
                <a:solidFill>
                  <a:schemeClr val="accent2"/>
                </a:solidFill>
                <a:latin typeface="黑体" panose="02010609060101010101" pitchFamily="49" charset="-122"/>
                <a:ea typeface="黑体" panose="02010609060101010101" pitchFamily="49" charset="-122"/>
              </a:rPr>
              <a:t>处于</a:t>
            </a:r>
            <a:r>
              <a:rPr lang="zh-CN" altLang="en-US" sz="1800" smtClean="0">
                <a:solidFill>
                  <a:schemeClr val="accent2"/>
                </a:solidFill>
                <a:latin typeface="宋体" panose="02010600030101010101" pitchFamily="2" charset="-122"/>
                <a:ea typeface="黑体" panose="02010609060101010101" pitchFamily="49" charset="-122"/>
              </a:rPr>
              <a:t>“</a:t>
            </a:r>
            <a:r>
              <a:rPr lang="zh-CN" altLang="en-US" sz="1800" smtClean="0">
                <a:solidFill>
                  <a:schemeClr val="accent2"/>
                </a:solidFill>
                <a:latin typeface="黑体" panose="02010609060101010101" pitchFamily="49" charset="-122"/>
                <a:ea typeface="黑体" panose="02010609060101010101" pitchFamily="49" charset="-122"/>
              </a:rPr>
              <a:t>正在修改</a:t>
            </a:r>
            <a:r>
              <a:rPr lang="zh-CN" altLang="en-US" sz="1800" smtClean="0">
                <a:solidFill>
                  <a:schemeClr val="accent2"/>
                </a:solidFill>
                <a:latin typeface="宋体" panose="02010600030101010101" pitchFamily="2" charset="-122"/>
                <a:ea typeface="黑体" panose="02010609060101010101" pitchFamily="49" charset="-122"/>
              </a:rPr>
              <a:t>”</a:t>
            </a:r>
            <a:r>
              <a:rPr lang="zh-CN" altLang="en-US" sz="1800" smtClean="0">
                <a:solidFill>
                  <a:schemeClr val="accent2"/>
                </a:solidFill>
                <a:latin typeface="黑体" panose="02010609060101010101" pitchFamily="49" charset="-122"/>
                <a:ea typeface="黑体" panose="02010609060101010101" pitchFamily="49" charset="-122"/>
              </a:rPr>
              <a:t>状态的配置项的版本号格式为：</a:t>
            </a:r>
            <a:r>
              <a:rPr lang="en-US" altLang="zh-CN" sz="1800" smtClean="0">
                <a:solidFill>
                  <a:schemeClr val="accent2"/>
                </a:solidFill>
                <a:latin typeface="黑体" panose="02010609060101010101" pitchFamily="49" charset="-122"/>
                <a:ea typeface="黑体" panose="02010609060101010101" pitchFamily="49" charset="-122"/>
              </a:rPr>
              <a:t>X.YZ</a:t>
            </a:r>
            <a:r>
              <a:rPr lang="en-US" altLang="zh-CN" sz="1800" smtClean="0">
                <a:latin typeface="黑体" panose="02010609060101010101" pitchFamily="49" charset="-122"/>
                <a:ea typeface="黑体" panose="02010609060101010101" pitchFamily="49" charset="-122"/>
              </a:rPr>
              <a:t> </a:t>
            </a:r>
          </a:p>
          <a:p>
            <a:pPr lvl="2" eaLnBrk="1" hangingPunct="1">
              <a:lnSpc>
                <a:spcPct val="110000"/>
              </a:lnSpc>
            </a:pPr>
            <a:r>
              <a:rPr lang="zh-CN" altLang="en-US" sz="1800" smtClean="0">
                <a:latin typeface="宋体" panose="02010600030101010101" pitchFamily="2" charset="-122"/>
              </a:rPr>
              <a:t>配置项正在修改时，一般只增大</a:t>
            </a:r>
            <a:r>
              <a:rPr lang="en-US" altLang="zh-CN" sz="1800" smtClean="0">
                <a:latin typeface="宋体" panose="02010600030101010101" pitchFamily="2" charset="-122"/>
              </a:rPr>
              <a:t>Z</a:t>
            </a:r>
            <a:r>
              <a:rPr lang="zh-CN" altLang="en-US" sz="1800" smtClean="0">
                <a:latin typeface="宋体" panose="02010600030101010101" pitchFamily="2" charset="-122"/>
              </a:rPr>
              <a:t>值，</a:t>
            </a:r>
            <a:r>
              <a:rPr lang="en-US" altLang="zh-CN" sz="1800" smtClean="0">
                <a:latin typeface="宋体" panose="02010600030101010101" pitchFamily="2" charset="-122"/>
              </a:rPr>
              <a:t>X.Y</a:t>
            </a:r>
            <a:r>
              <a:rPr lang="zh-CN" altLang="en-US" sz="1800" smtClean="0">
                <a:latin typeface="宋体" panose="02010600030101010101" pitchFamily="2" charset="-122"/>
              </a:rPr>
              <a:t>值保持不变。 </a:t>
            </a:r>
          </a:p>
          <a:p>
            <a:pPr lvl="2" eaLnBrk="1" hangingPunct="1">
              <a:lnSpc>
                <a:spcPct val="110000"/>
              </a:lnSpc>
            </a:pPr>
            <a:r>
              <a:rPr lang="zh-CN" altLang="en-US" sz="1800" smtClean="0">
                <a:latin typeface="宋体" panose="02010600030101010101" pitchFamily="2" charset="-122"/>
              </a:rPr>
              <a:t>当配置项修改完毕，状态重新成为“正式发布”时，将</a:t>
            </a:r>
            <a:r>
              <a:rPr lang="en-US" altLang="zh-CN" sz="1800" smtClean="0">
                <a:latin typeface="宋体" panose="02010600030101010101" pitchFamily="2" charset="-122"/>
              </a:rPr>
              <a:t>Z</a:t>
            </a:r>
            <a:r>
              <a:rPr lang="zh-CN" altLang="en-US" sz="1800" smtClean="0">
                <a:latin typeface="宋体" panose="02010600030101010101" pitchFamily="2" charset="-122"/>
              </a:rPr>
              <a:t>值设置为</a:t>
            </a:r>
            <a:r>
              <a:rPr lang="en-US" altLang="zh-CN" sz="1800" smtClean="0">
                <a:latin typeface="宋体" panose="02010600030101010101" pitchFamily="2" charset="-122"/>
              </a:rPr>
              <a:t>0</a:t>
            </a:r>
            <a:r>
              <a:rPr lang="zh-CN" altLang="en-US" sz="1800" smtClean="0">
                <a:latin typeface="宋体" panose="02010600030101010101" pitchFamily="2" charset="-122"/>
              </a:rPr>
              <a:t>，增加</a:t>
            </a:r>
            <a:r>
              <a:rPr lang="en-US" altLang="zh-CN" sz="1800" smtClean="0">
                <a:latin typeface="宋体" panose="02010600030101010101" pitchFamily="2" charset="-122"/>
              </a:rPr>
              <a:t>X.Y</a:t>
            </a:r>
            <a:r>
              <a:rPr lang="zh-CN" altLang="en-US" sz="1800" smtClean="0">
                <a:latin typeface="宋体" panose="02010600030101010101" pitchFamily="2" charset="-122"/>
              </a:rPr>
              <a:t>值。</a:t>
            </a:r>
          </a:p>
          <a:p>
            <a:pPr eaLnBrk="1" hangingPunct="1">
              <a:lnSpc>
                <a:spcPct val="110000"/>
              </a:lnSpc>
            </a:pPr>
            <a:endParaRPr lang="en-US" altLang="zh-CN" sz="2000" smtClean="0">
              <a:latin typeface="宋体" panose="02010600030101010101" pitchFamily="2"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024"/>
    </mc:Choice>
    <mc:Fallback>
      <p:transition spd="slow" advTm="103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kumimoji="1" lang="zh-CN" altLang="en-US" smtClean="0"/>
              <a:t>软件项目配置管理概念</a:t>
            </a:r>
          </a:p>
        </p:txBody>
      </p:sp>
      <p:sp>
        <p:nvSpPr>
          <p:cNvPr id="28675" name="Rectangle 3"/>
          <p:cNvSpPr>
            <a:spLocks noGrp="1" noChangeArrowheads="1"/>
          </p:cNvSpPr>
          <p:nvPr>
            <p:ph type="body" idx="1"/>
          </p:nvPr>
        </p:nvSpPr>
        <p:spPr>
          <a:xfrm>
            <a:off x="395288" y="2060575"/>
            <a:ext cx="8569325" cy="4797425"/>
          </a:xfrm>
        </p:spPr>
        <p:txBody>
          <a:bodyPr/>
          <a:lstStyle/>
          <a:p>
            <a:pPr eaLnBrk="1" hangingPunct="1"/>
            <a:r>
              <a:rPr lang="zh-CN" altLang="en-US" sz="2000" smtClean="0">
                <a:latin typeface="黑体" panose="02010609060101010101" pitchFamily="49" charset="-122"/>
                <a:ea typeface="黑体" panose="02010609060101010101" pitchFamily="49" charset="-122"/>
              </a:rPr>
              <a:t>版本图</a:t>
            </a:r>
          </a:p>
        </p:txBody>
      </p:sp>
      <p:grpSp>
        <p:nvGrpSpPr>
          <p:cNvPr id="28676" name="Group 4"/>
          <p:cNvGrpSpPr>
            <a:grpSpLocks/>
          </p:cNvGrpSpPr>
          <p:nvPr/>
        </p:nvGrpSpPr>
        <p:grpSpPr bwMode="auto">
          <a:xfrm>
            <a:off x="1331913" y="2708275"/>
            <a:ext cx="6335712" cy="2952750"/>
            <a:chOff x="336" y="1248"/>
            <a:chExt cx="4320" cy="2352"/>
          </a:xfrm>
        </p:grpSpPr>
        <p:sp>
          <p:nvSpPr>
            <p:cNvPr id="28677" name="Oval 5"/>
            <p:cNvSpPr>
              <a:spLocks noChangeArrowheads="1"/>
            </p:cNvSpPr>
            <p:nvPr/>
          </p:nvSpPr>
          <p:spPr bwMode="auto">
            <a:xfrm>
              <a:off x="336" y="1728"/>
              <a:ext cx="480" cy="528"/>
            </a:xfrm>
            <a:prstGeom prst="ellipse">
              <a:avLst/>
            </a:prstGeom>
            <a:solidFill>
              <a:srgbClr val="CC6600"/>
            </a:solidFill>
            <a:ln w="25400">
              <a:solidFill>
                <a:srgbClr val="FFCC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t>V1.0</a:t>
              </a:r>
            </a:p>
          </p:txBody>
        </p:sp>
        <p:sp>
          <p:nvSpPr>
            <p:cNvPr id="28678" name="Oval 6"/>
            <p:cNvSpPr>
              <a:spLocks noChangeArrowheads="1"/>
            </p:cNvSpPr>
            <p:nvPr/>
          </p:nvSpPr>
          <p:spPr bwMode="auto">
            <a:xfrm>
              <a:off x="1968" y="1728"/>
              <a:ext cx="480" cy="528"/>
            </a:xfrm>
            <a:prstGeom prst="ellipse">
              <a:avLst/>
            </a:prstGeom>
            <a:solidFill>
              <a:srgbClr val="CC6600"/>
            </a:solidFill>
            <a:ln w="25400">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t>V1.2</a:t>
              </a:r>
            </a:p>
          </p:txBody>
        </p:sp>
        <p:sp>
          <p:nvSpPr>
            <p:cNvPr id="28679" name="Oval 7"/>
            <p:cNvSpPr>
              <a:spLocks noChangeArrowheads="1"/>
            </p:cNvSpPr>
            <p:nvPr/>
          </p:nvSpPr>
          <p:spPr bwMode="auto">
            <a:xfrm>
              <a:off x="1152" y="1728"/>
              <a:ext cx="480" cy="528"/>
            </a:xfrm>
            <a:prstGeom prst="ellipse">
              <a:avLst/>
            </a:prstGeom>
            <a:solidFill>
              <a:srgbClr val="CC6600"/>
            </a:solidFill>
            <a:ln w="25400">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t>V1.1</a:t>
              </a:r>
            </a:p>
          </p:txBody>
        </p:sp>
        <p:sp>
          <p:nvSpPr>
            <p:cNvPr id="28680" name="Oval 8"/>
            <p:cNvSpPr>
              <a:spLocks noChangeArrowheads="1"/>
            </p:cNvSpPr>
            <p:nvPr/>
          </p:nvSpPr>
          <p:spPr bwMode="auto">
            <a:xfrm>
              <a:off x="3072" y="1248"/>
              <a:ext cx="480" cy="528"/>
            </a:xfrm>
            <a:prstGeom prst="ellipse">
              <a:avLst/>
            </a:prstGeom>
            <a:solidFill>
              <a:srgbClr val="CC6600"/>
            </a:solidFill>
            <a:ln w="25400">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t>V1.3</a:t>
              </a:r>
            </a:p>
          </p:txBody>
        </p:sp>
        <p:sp>
          <p:nvSpPr>
            <p:cNvPr id="28681" name="Oval 9"/>
            <p:cNvSpPr>
              <a:spLocks noChangeArrowheads="1"/>
            </p:cNvSpPr>
            <p:nvPr/>
          </p:nvSpPr>
          <p:spPr bwMode="auto">
            <a:xfrm>
              <a:off x="4176" y="1248"/>
              <a:ext cx="480" cy="528"/>
            </a:xfrm>
            <a:prstGeom prst="ellipse">
              <a:avLst/>
            </a:prstGeom>
            <a:solidFill>
              <a:srgbClr val="CC6600"/>
            </a:solidFill>
            <a:ln w="25400">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t>V1.4</a:t>
              </a:r>
            </a:p>
          </p:txBody>
        </p:sp>
        <p:sp>
          <p:nvSpPr>
            <p:cNvPr id="28682" name="Oval 10"/>
            <p:cNvSpPr>
              <a:spLocks noChangeArrowheads="1"/>
            </p:cNvSpPr>
            <p:nvPr/>
          </p:nvSpPr>
          <p:spPr bwMode="auto">
            <a:xfrm>
              <a:off x="3120" y="2160"/>
              <a:ext cx="480" cy="528"/>
            </a:xfrm>
            <a:prstGeom prst="ellipse">
              <a:avLst/>
            </a:prstGeom>
            <a:solidFill>
              <a:srgbClr val="CC6600"/>
            </a:solidFill>
            <a:ln w="25400">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t>V2.0</a:t>
              </a:r>
            </a:p>
          </p:txBody>
        </p:sp>
        <p:sp>
          <p:nvSpPr>
            <p:cNvPr id="28683" name="Oval 11"/>
            <p:cNvSpPr>
              <a:spLocks noChangeArrowheads="1"/>
            </p:cNvSpPr>
            <p:nvPr/>
          </p:nvSpPr>
          <p:spPr bwMode="auto">
            <a:xfrm>
              <a:off x="4128" y="2160"/>
              <a:ext cx="480" cy="528"/>
            </a:xfrm>
            <a:prstGeom prst="ellipse">
              <a:avLst/>
            </a:prstGeom>
            <a:solidFill>
              <a:srgbClr val="CC6600"/>
            </a:solidFill>
            <a:ln w="25400">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t>V2.1</a:t>
              </a:r>
            </a:p>
          </p:txBody>
        </p:sp>
        <p:sp>
          <p:nvSpPr>
            <p:cNvPr id="28684" name="Oval 12"/>
            <p:cNvSpPr>
              <a:spLocks noChangeArrowheads="1"/>
            </p:cNvSpPr>
            <p:nvPr/>
          </p:nvSpPr>
          <p:spPr bwMode="auto">
            <a:xfrm>
              <a:off x="1920" y="3024"/>
              <a:ext cx="480" cy="528"/>
            </a:xfrm>
            <a:prstGeom prst="ellipse">
              <a:avLst/>
            </a:prstGeom>
            <a:solidFill>
              <a:srgbClr val="CC6600"/>
            </a:solidFill>
            <a:ln w="25400">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1800"/>
                <a:t>V1.1.1</a:t>
              </a:r>
            </a:p>
          </p:txBody>
        </p:sp>
        <p:sp>
          <p:nvSpPr>
            <p:cNvPr id="28685" name="Oval 13"/>
            <p:cNvSpPr>
              <a:spLocks noChangeArrowheads="1"/>
            </p:cNvSpPr>
            <p:nvPr/>
          </p:nvSpPr>
          <p:spPr bwMode="auto">
            <a:xfrm>
              <a:off x="3072" y="3072"/>
              <a:ext cx="480" cy="528"/>
            </a:xfrm>
            <a:prstGeom prst="ellipse">
              <a:avLst/>
            </a:prstGeom>
            <a:solidFill>
              <a:srgbClr val="CC6600"/>
            </a:solidFill>
            <a:ln w="25400">
              <a:solidFill>
                <a:schemeClr val="tx1"/>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sz="1800"/>
                <a:t>V1.1.2</a:t>
              </a:r>
            </a:p>
          </p:txBody>
        </p:sp>
        <p:sp>
          <p:nvSpPr>
            <p:cNvPr id="28686" name="Line 14"/>
            <p:cNvSpPr>
              <a:spLocks noChangeShapeType="1"/>
            </p:cNvSpPr>
            <p:nvPr/>
          </p:nvSpPr>
          <p:spPr bwMode="auto">
            <a:xfrm>
              <a:off x="816" y="2016"/>
              <a:ext cx="336"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7" name="Line 15"/>
            <p:cNvSpPr>
              <a:spLocks noChangeShapeType="1"/>
            </p:cNvSpPr>
            <p:nvPr/>
          </p:nvSpPr>
          <p:spPr bwMode="auto">
            <a:xfrm>
              <a:off x="1632" y="2016"/>
              <a:ext cx="336"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8" name="Line 16"/>
            <p:cNvSpPr>
              <a:spLocks noChangeShapeType="1"/>
            </p:cNvSpPr>
            <p:nvPr/>
          </p:nvSpPr>
          <p:spPr bwMode="auto">
            <a:xfrm flipV="1">
              <a:off x="2448" y="1632"/>
              <a:ext cx="672" cy="24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9" name="Line 17"/>
            <p:cNvSpPr>
              <a:spLocks noChangeShapeType="1"/>
            </p:cNvSpPr>
            <p:nvPr/>
          </p:nvSpPr>
          <p:spPr bwMode="auto">
            <a:xfrm>
              <a:off x="2400" y="2112"/>
              <a:ext cx="720" cy="336"/>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0" name="Line 18"/>
            <p:cNvSpPr>
              <a:spLocks noChangeShapeType="1"/>
            </p:cNvSpPr>
            <p:nvPr/>
          </p:nvSpPr>
          <p:spPr bwMode="auto">
            <a:xfrm>
              <a:off x="3552" y="1488"/>
              <a:ext cx="624"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1" name="Line 19"/>
            <p:cNvSpPr>
              <a:spLocks noChangeShapeType="1"/>
            </p:cNvSpPr>
            <p:nvPr/>
          </p:nvSpPr>
          <p:spPr bwMode="auto">
            <a:xfrm>
              <a:off x="3600" y="2496"/>
              <a:ext cx="528"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2" name="Line 20"/>
            <p:cNvSpPr>
              <a:spLocks noChangeShapeType="1"/>
            </p:cNvSpPr>
            <p:nvPr/>
          </p:nvSpPr>
          <p:spPr bwMode="auto">
            <a:xfrm>
              <a:off x="1440" y="2256"/>
              <a:ext cx="528" cy="864"/>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3" name="Line 21"/>
            <p:cNvSpPr>
              <a:spLocks noChangeShapeType="1"/>
            </p:cNvSpPr>
            <p:nvPr/>
          </p:nvSpPr>
          <p:spPr bwMode="auto">
            <a:xfrm>
              <a:off x="2400" y="3312"/>
              <a:ext cx="672"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364"/>
    </mc:Choice>
    <mc:Fallback>
      <p:transition spd="slow" advTm="42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kumimoji="1" lang="zh-CN" altLang="en-US" smtClean="0"/>
              <a:t>软件项目配置管理概念</a:t>
            </a:r>
          </a:p>
        </p:txBody>
      </p:sp>
      <p:sp>
        <p:nvSpPr>
          <p:cNvPr id="29699" name="Rectangle 3"/>
          <p:cNvSpPr>
            <a:spLocks noGrp="1" noChangeArrowheads="1"/>
          </p:cNvSpPr>
          <p:nvPr>
            <p:ph type="body" idx="1"/>
          </p:nvPr>
        </p:nvSpPr>
        <p:spPr>
          <a:xfrm>
            <a:off x="611188" y="1989138"/>
            <a:ext cx="8353425" cy="4868862"/>
          </a:xfrm>
        </p:spPr>
        <p:txBody>
          <a:bodyPr/>
          <a:lstStyle/>
          <a:p>
            <a:pPr eaLnBrk="1" hangingPunct="1"/>
            <a:r>
              <a:rPr lang="zh-CN" altLang="en-US" sz="2000" smtClean="0">
                <a:latin typeface="黑体" panose="02010609060101010101" pitchFamily="49" charset="-122"/>
                <a:ea typeface="黑体" panose="02010609060101010101" pitchFamily="49" charset="-122"/>
              </a:rPr>
              <a:t>配置项的版本</a:t>
            </a:r>
          </a:p>
        </p:txBody>
      </p:sp>
      <p:grpSp>
        <p:nvGrpSpPr>
          <p:cNvPr id="29700" name="Group 25"/>
          <p:cNvGrpSpPr>
            <a:grpSpLocks/>
          </p:cNvGrpSpPr>
          <p:nvPr/>
        </p:nvGrpSpPr>
        <p:grpSpPr bwMode="auto">
          <a:xfrm>
            <a:off x="1547813" y="2205038"/>
            <a:ext cx="5976937" cy="3960812"/>
            <a:chOff x="1020" y="1162"/>
            <a:chExt cx="3720" cy="2360"/>
          </a:xfrm>
        </p:grpSpPr>
        <p:sp>
          <p:nvSpPr>
            <p:cNvPr id="29701" name="Line 15"/>
            <p:cNvSpPr>
              <a:spLocks noChangeShapeType="1"/>
            </p:cNvSpPr>
            <p:nvPr/>
          </p:nvSpPr>
          <p:spPr bwMode="auto">
            <a:xfrm>
              <a:off x="1429" y="2675"/>
              <a:ext cx="1" cy="4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2" name="Text Box 16"/>
            <p:cNvSpPr txBox="1">
              <a:spLocks noChangeArrowheads="1"/>
            </p:cNvSpPr>
            <p:nvPr/>
          </p:nvSpPr>
          <p:spPr bwMode="auto">
            <a:xfrm>
              <a:off x="1020" y="3113"/>
              <a:ext cx="817" cy="409"/>
            </a:xfrm>
            <a:prstGeom prst="rect">
              <a:avLst/>
            </a:prstGeom>
            <a:solidFill>
              <a:srgbClr val="86B4E6"/>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tx1"/>
                  </a:solidFill>
                  <a:latin typeface="黑体" panose="02010609060101010101" pitchFamily="49" charset="-122"/>
                  <a:ea typeface="黑体" panose="02010609060101010101" pitchFamily="49" charset="-122"/>
                </a:rPr>
                <a:t>需求规格</a:t>
              </a:r>
              <a:r>
                <a:rPr kumimoji="0" lang="en-US" altLang="zh-CN" sz="1800">
                  <a:solidFill>
                    <a:schemeClr val="tx1"/>
                  </a:solidFill>
                  <a:latin typeface="黑体" panose="02010609060101010101" pitchFamily="49" charset="-122"/>
                  <a:ea typeface="黑体" panose="02010609060101010101" pitchFamily="49" charset="-122"/>
                </a:rPr>
                <a:t>V1.1</a:t>
              </a:r>
            </a:p>
          </p:txBody>
        </p:sp>
        <p:sp>
          <p:nvSpPr>
            <p:cNvPr id="29703" name="Text Box 17"/>
            <p:cNvSpPr txBox="1">
              <a:spLocks noChangeArrowheads="1"/>
            </p:cNvSpPr>
            <p:nvPr/>
          </p:nvSpPr>
          <p:spPr bwMode="auto">
            <a:xfrm>
              <a:off x="2426" y="1706"/>
              <a:ext cx="817" cy="408"/>
            </a:xfrm>
            <a:prstGeom prst="rect">
              <a:avLst/>
            </a:prstGeom>
            <a:solidFill>
              <a:srgbClr val="86B4E6"/>
            </a:solidFill>
            <a:ln w="9525">
              <a:solidFill>
                <a:srgbClr val="000000"/>
              </a:solidFill>
              <a:miter lim="800000"/>
              <a:headEnd/>
              <a:tailEnd/>
            </a:ln>
          </p:spPr>
          <p:txBody>
            <a:bodyPr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tx1"/>
                  </a:solidFill>
                  <a:latin typeface="黑体" panose="02010609060101010101" pitchFamily="49" charset="-122"/>
                  <a:ea typeface="黑体" panose="02010609060101010101" pitchFamily="49" charset="-122"/>
                </a:rPr>
                <a:t>需求规格</a:t>
              </a:r>
            </a:p>
          </p:txBody>
        </p:sp>
        <p:sp>
          <p:nvSpPr>
            <p:cNvPr id="29704" name="Text Box 18"/>
            <p:cNvSpPr txBox="1">
              <a:spLocks noChangeArrowheads="1"/>
            </p:cNvSpPr>
            <p:nvPr/>
          </p:nvSpPr>
          <p:spPr bwMode="auto">
            <a:xfrm>
              <a:off x="2426" y="3113"/>
              <a:ext cx="817" cy="409"/>
            </a:xfrm>
            <a:prstGeom prst="rect">
              <a:avLst/>
            </a:prstGeom>
            <a:solidFill>
              <a:srgbClr val="86B4E6"/>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tx1"/>
                  </a:solidFill>
                  <a:latin typeface="黑体" panose="02010609060101010101" pitchFamily="49" charset="-122"/>
                  <a:ea typeface="黑体" panose="02010609060101010101" pitchFamily="49" charset="-122"/>
                </a:rPr>
                <a:t>需求规格</a:t>
              </a:r>
              <a:r>
                <a:rPr kumimoji="0" lang="en-US" altLang="zh-CN" sz="1800">
                  <a:solidFill>
                    <a:schemeClr val="tx1"/>
                  </a:solidFill>
                  <a:latin typeface="黑体" panose="02010609060101010101" pitchFamily="49" charset="-122"/>
                  <a:ea typeface="黑体" panose="02010609060101010101" pitchFamily="49" charset="-122"/>
                </a:rPr>
                <a:t>V1.2</a:t>
              </a:r>
            </a:p>
          </p:txBody>
        </p:sp>
        <p:sp>
          <p:nvSpPr>
            <p:cNvPr id="29705" name="Text Box 19"/>
            <p:cNvSpPr txBox="1">
              <a:spLocks noChangeArrowheads="1"/>
            </p:cNvSpPr>
            <p:nvPr/>
          </p:nvSpPr>
          <p:spPr bwMode="auto">
            <a:xfrm>
              <a:off x="3833" y="3113"/>
              <a:ext cx="817" cy="408"/>
            </a:xfrm>
            <a:prstGeom prst="rect">
              <a:avLst/>
            </a:prstGeom>
            <a:solidFill>
              <a:srgbClr val="86B4E6"/>
            </a:solidFill>
            <a:ln w="9525">
              <a:solidFill>
                <a:srgbClr val="000000"/>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tx1"/>
                  </a:solidFill>
                  <a:latin typeface="黑体" panose="02010609060101010101" pitchFamily="49" charset="-122"/>
                  <a:ea typeface="黑体" panose="02010609060101010101" pitchFamily="49" charset="-122"/>
                </a:rPr>
                <a:t>需求规格</a:t>
              </a:r>
              <a:r>
                <a:rPr kumimoji="0" lang="en-US" altLang="zh-CN" sz="1800">
                  <a:solidFill>
                    <a:schemeClr val="tx1"/>
                  </a:solidFill>
                  <a:latin typeface="黑体" panose="02010609060101010101" pitchFamily="49" charset="-122"/>
                  <a:ea typeface="黑体" panose="02010609060101010101" pitchFamily="49" charset="-122"/>
                </a:rPr>
                <a:t>V1.3</a:t>
              </a:r>
            </a:p>
          </p:txBody>
        </p:sp>
        <p:sp>
          <p:nvSpPr>
            <p:cNvPr id="29706" name="Line 20"/>
            <p:cNvSpPr>
              <a:spLocks noChangeShapeType="1"/>
            </p:cNvSpPr>
            <p:nvPr/>
          </p:nvSpPr>
          <p:spPr bwMode="auto">
            <a:xfrm>
              <a:off x="1429" y="2675"/>
              <a:ext cx="28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7" name="Line 21"/>
            <p:cNvSpPr>
              <a:spLocks noChangeShapeType="1"/>
            </p:cNvSpPr>
            <p:nvPr/>
          </p:nvSpPr>
          <p:spPr bwMode="auto">
            <a:xfrm>
              <a:off x="2835" y="2115"/>
              <a:ext cx="1" cy="99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22"/>
            <p:cNvSpPr>
              <a:spLocks noChangeShapeType="1"/>
            </p:cNvSpPr>
            <p:nvPr/>
          </p:nvSpPr>
          <p:spPr bwMode="auto">
            <a:xfrm>
              <a:off x="4241" y="2675"/>
              <a:ext cx="1" cy="4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AutoShape 23"/>
            <p:cNvSpPr>
              <a:spLocks noChangeArrowheads="1"/>
            </p:cNvSpPr>
            <p:nvPr/>
          </p:nvSpPr>
          <p:spPr bwMode="auto">
            <a:xfrm>
              <a:off x="3470" y="1162"/>
              <a:ext cx="771" cy="553"/>
            </a:xfrm>
            <a:prstGeom prst="wedgeRoundRectCallout">
              <a:avLst>
                <a:gd name="adj1" fmla="val -72829"/>
                <a:gd name="adj2" fmla="val 93944"/>
                <a:gd name="adj3" fmla="val 16667"/>
              </a:avLst>
            </a:prstGeom>
            <a:solidFill>
              <a:srgbClr val="CC6600"/>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i="1">
                  <a:latin typeface="Times New Roman" panose="02020603050405020304" pitchFamily="18" charset="0"/>
                </a:rPr>
                <a:t>配置项类</a:t>
              </a:r>
            </a:p>
            <a:p>
              <a:pPr eaLnBrk="1" hangingPunct="1"/>
              <a:endParaRPr lang="en-US" altLang="zh-CN" sz="1800">
                <a:latin typeface="Arial Narrow" panose="020B0606020202030204" pitchFamily="34" charset="0"/>
              </a:endParaRPr>
            </a:p>
          </p:txBody>
        </p:sp>
        <p:sp>
          <p:nvSpPr>
            <p:cNvPr id="29710" name="AutoShape 24"/>
            <p:cNvSpPr>
              <a:spLocks noChangeArrowheads="1"/>
            </p:cNvSpPr>
            <p:nvPr/>
          </p:nvSpPr>
          <p:spPr bwMode="auto">
            <a:xfrm>
              <a:off x="3969" y="2024"/>
              <a:ext cx="771" cy="507"/>
            </a:xfrm>
            <a:prstGeom prst="wedgeRoundRectCallout">
              <a:avLst>
                <a:gd name="adj1" fmla="val -100454"/>
                <a:gd name="adj2" fmla="val 74653"/>
                <a:gd name="adj3" fmla="val 16667"/>
              </a:avLst>
            </a:prstGeom>
            <a:solidFill>
              <a:srgbClr val="CC6600"/>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i="1">
                  <a:latin typeface="Times New Roman" panose="02020603050405020304" pitchFamily="18" charset="0"/>
                </a:rPr>
                <a:t>配置项</a:t>
              </a:r>
            </a:p>
            <a:p>
              <a:r>
                <a:rPr kumimoji="0" lang="zh-CN" altLang="en-US" sz="1800" i="1">
                  <a:latin typeface="Times New Roman" panose="02020603050405020304" pitchFamily="18" charset="0"/>
                </a:rPr>
                <a:t>实例</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109"/>
    </mc:Choice>
    <mc:Fallback>
      <p:transition spd="slow" advTm="12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kumimoji="1" lang="zh-CN" altLang="en-US" smtClean="0"/>
              <a:t>软件项目配置管理概念</a:t>
            </a:r>
          </a:p>
        </p:txBody>
      </p:sp>
      <p:sp>
        <p:nvSpPr>
          <p:cNvPr id="30723" name="Rectangle 3"/>
          <p:cNvSpPr>
            <a:spLocks noGrp="1" noChangeArrowheads="1"/>
          </p:cNvSpPr>
          <p:nvPr>
            <p:ph type="body" idx="1"/>
          </p:nvPr>
        </p:nvSpPr>
        <p:spPr>
          <a:xfrm>
            <a:off x="395288" y="1989138"/>
            <a:ext cx="8569325" cy="4868862"/>
          </a:xfrm>
        </p:spPr>
        <p:txBody>
          <a:bodyPr/>
          <a:lstStyle/>
          <a:p>
            <a:pPr eaLnBrk="1" hangingPunct="1"/>
            <a:r>
              <a:rPr lang="zh-CN" altLang="en-US" sz="2000" smtClean="0">
                <a:solidFill>
                  <a:srgbClr val="CC0000"/>
                </a:solidFill>
                <a:ea typeface="黑体" panose="02010609060101010101" pitchFamily="49" charset="-122"/>
              </a:rPr>
              <a:t>基线</a:t>
            </a:r>
          </a:p>
          <a:p>
            <a:pPr eaLnBrk="1" hangingPunct="1">
              <a:lnSpc>
                <a:spcPct val="120000"/>
              </a:lnSpc>
              <a:buFont typeface="Wingdings 2" panose="05020102010507070707" pitchFamily="18" charset="2"/>
              <a:buNone/>
            </a:pPr>
            <a:r>
              <a:rPr lang="zh-CN" altLang="en-US" sz="2000" smtClean="0"/>
              <a:t>     </a:t>
            </a:r>
            <a:r>
              <a:rPr lang="en-US" altLang="zh-CN" sz="2000" smtClean="0">
                <a:solidFill>
                  <a:srgbClr val="CC0000"/>
                </a:solidFill>
              </a:rPr>
              <a:t>—— </a:t>
            </a:r>
            <a:r>
              <a:rPr lang="zh-CN" altLang="en-US" sz="2000" smtClean="0">
                <a:solidFill>
                  <a:schemeClr val="accent2"/>
                </a:solidFill>
              </a:rPr>
              <a:t>基线是软件生存期各开发阶段末尾的特定点，也称为里程碑。</a:t>
            </a:r>
          </a:p>
          <a:p>
            <a:pPr eaLnBrk="1" hangingPunct="1">
              <a:lnSpc>
                <a:spcPct val="120000"/>
              </a:lnSpc>
            </a:pPr>
            <a:r>
              <a:rPr lang="zh-CN" altLang="en-US" sz="2000" smtClean="0"/>
              <a:t>基线（</a:t>
            </a:r>
            <a:r>
              <a:rPr lang="en-US" altLang="zh-CN" sz="2000" smtClean="0"/>
              <a:t>Baseline</a:t>
            </a:r>
            <a:r>
              <a:rPr lang="zh-CN" altLang="en-US" sz="2000" smtClean="0"/>
              <a:t>）由一组配置项组成，这些配置项构成了一个相对稳定的逻辑实体。基线中的配置项被“冻结”了，不能再被随意修改。</a:t>
            </a:r>
          </a:p>
          <a:p>
            <a:pPr eaLnBrk="1" hangingPunct="1">
              <a:lnSpc>
                <a:spcPct val="120000"/>
              </a:lnSpc>
            </a:pPr>
            <a:r>
              <a:rPr lang="zh-CN" altLang="en-US" sz="2000" smtClean="0"/>
              <a:t>基线通常对应于开发过程中的里程碑（</a:t>
            </a:r>
            <a:r>
              <a:rPr lang="en-US" altLang="zh-CN" sz="2000" smtClean="0"/>
              <a:t>Milestone</a:t>
            </a:r>
            <a:r>
              <a:rPr lang="zh-CN" altLang="en-US" sz="2000" smtClean="0"/>
              <a:t>），一个产品可以有多个基线，也可以只有一个基线。基线的主要属性有：名称、标识符、版本、日期等。</a:t>
            </a:r>
          </a:p>
          <a:p>
            <a:pPr eaLnBrk="1" hangingPunct="1">
              <a:lnSpc>
                <a:spcPct val="120000"/>
              </a:lnSpc>
            </a:pPr>
            <a:r>
              <a:rPr lang="zh-CN" altLang="en-US" sz="2000" smtClean="0"/>
              <a:t>通常将交付给客户的基线称为一个“</a:t>
            </a:r>
            <a:r>
              <a:rPr lang="en-US" altLang="zh-CN" sz="2000" smtClean="0"/>
              <a:t>Release”</a:t>
            </a:r>
            <a:r>
              <a:rPr lang="zh-CN" altLang="en-US" sz="2000" smtClean="0"/>
              <a:t>；为内部开发用的基线则称为一个“</a:t>
            </a:r>
            <a:r>
              <a:rPr lang="en-US" altLang="zh-CN" sz="2000" smtClean="0"/>
              <a:t>Build”</a:t>
            </a:r>
            <a:r>
              <a:rPr lang="zh-CN" altLang="en-US" sz="2000" smtClean="0"/>
              <a:t>。</a:t>
            </a:r>
          </a:p>
          <a:p>
            <a:pPr eaLnBrk="1" hangingPunct="1"/>
            <a:endParaRPr lang="en-US" altLang="zh-CN" sz="2000"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758"/>
    </mc:Choice>
    <mc:Fallback>
      <p:transition spd="slow" advTm="70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kumimoji="1" lang="zh-CN" altLang="en-US" smtClean="0"/>
              <a:t>软件项目配置管理概念</a:t>
            </a:r>
          </a:p>
        </p:txBody>
      </p:sp>
      <p:sp>
        <p:nvSpPr>
          <p:cNvPr id="31747" name="Rectangle 3"/>
          <p:cNvSpPr>
            <a:spLocks noGrp="1" noChangeArrowheads="1"/>
          </p:cNvSpPr>
          <p:nvPr>
            <p:ph type="body" idx="1"/>
          </p:nvPr>
        </p:nvSpPr>
        <p:spPr>
          <a:xfrm>
            <a:off x="684213" y="1916113"/>
            <a:ext cx="8280400" cy="4941887"/>
          </a:xfrm>
        </p:spPr>
        <p:txBody>
          <a:bodyPr/>
          <a:lstStyle/>
          <a:p>
            <a:pPr eaLnBrk="1" hangingPunct="1"/>
            <a:r>
              <a:rPr lang="zh-CN" altLang="en-US" sz="2000" smtClean="0">
                <a:solidFill>
                  <a:srgbClr val="CC0000"/>
                </a:solidFill>
                <a:ea typeface="黑体" panose="02010609060101010101" pitchFamily="49" charset="-122"/>
              </a:rPr>
              <a:t>配置管理委员会</a:t>
            </a:r>
            <a:r>
              <a:rPr lang="zh-CN" altLang="en-US" smtClean="0"/>
              <a:t> </a:t>
            </a:r>
          </a:p>
          <a:p>
            <a:pPr eaLnBrk="1" hangingPunct="1">
              <a:lnSpc>
                <a:spcPct val="120000"/>
              </a:lnSpc>
              <a:buFont typeface="Wingdings 2" panose="05020102010507070707" pitchFamily="18" charset="2"/>
              <a:buNone/>
            </a:pPr>
            <a:r>
              <a:rPr lang="zh-CN" altLang="en-US" sz="2000" smtClean="0">
                <a:solidFill>
                  <a:srgbClr val="CC0000"/>
                </a:solidFill>
              </a:rPr>
              <a:t>     </a:t>
            </a:r>
            <a:r>
              <a:rPr lang="en-US" altLang="zh-CN" sz="2000" smtClean="0">
                <a:solidFill>
                  <a:srgbClr val="CC0000"/>
                </a:solidFill>
              </a:rPr>
              <a:t>—— </a:t>
            </a:r>
            <a:r>
              <a:rPr lang="zh-CN" altLang="en-US" sz="2000" smtClean="0">
                <a:solidFill>
                  <a:schemeClr val="accent2"/>
                </a:solidFill>
                <a:latin typeface="宋体" panose="02010600030101010101" pitchFamily="2" charset="-122"/>
              </a:rPr>
              <a:t>配置管理委员会</a:t>
            </a:r>
            <a:r>
              <a:rPr lang="en-US" altLang="zh-CN" sz="2000" smtClean="0">
                <a:solidFill>
                  <a:schemeClr val="accent2"/>
                </a:solidFill>
                <a:latin typeface="宋体" panose="02010600030101010101" pitchFamily="2" charset="-122"/>
              </a:rPr>
              <a:t>(</a:t>
            </a:r>
            <a:r>
              <a:rPr lang="en-US" altLang="zh-CN" sz="2000" smtClean="0">
                <a:solidFill>
                  <a:schemeClr val="accent2"/>
                </a:solidFill>
              </a:rPr>
              <a:t>Software Configuration Control Board</a:t>
            </a:r>
            <a:r>
              <a:rPr lang="zh-CN" altLang="en-US" sz="2000" smtClean="0">
                <a:solidFill>
                  <a:schemeClr val="accent2"/>
                </a:solidFill>
              </a:rPr>
              <a:t>，</a:t>
            </a:r>
            <a:r>
              <a:rPr lang="en-US" altLang="zh-CN" sz="2000" smtClean="0">
                <a:solidFill>
                  <a:schemeClr val="accent2"/>
                </a:solidFill>
              </a:rPr>
              <a:t>SCCB</a:t>
            </a:r>
            <a:r>
              <a:rPr lang="en-US" altLang="zh-CN" sz="2000" smtClean="0">
                <a:solidFill>
                  <a:schemeClr val="accent2"/>
                </a:solidFill>
                <a:latin typeface="宋体" panose="02010600030101010101" pitchFamily="2" charset="-122"/>
              </a:rPr>
              <a:t>)</a:t>
            </a:r>
            <a:r>
              <a:rPr lang="zh-CN" altLang="en-US" sz="2000" smtClean="0">
                <a:solidFill>
                  <a:schemeClr val="accent2"/>
                </a:solidFill>
                <a:latin typeface="宋体" panose="02010600030101010101" pitchFamily="2" charset="-122"/>
              </a:rPr>
              <a:t>是实现有序、及时和正确处理软件配置项的基本机制。</a:t>
            </a:r>
          </a:p>
          <a:p>
            <a:pPr eaLnBrk="1" hangingPunct="1">
              <a:lnSpc>
                <a:spcPct val="110000"/>
              </a:lnSpc>
            </a:pPr>
            <a:r>
              <a:rPr lang="zh-CN" altLang="en-US" sz="2000" smtClean="0">
                <a:latin typeface="宋体" panose="02010600030101010101" pitchFamily="2" charset="-122"/>
              </a:rPr>
              <a:t>主要负责评估变更</a:t>
            </a:r>
          </a:p>
          <a:p>
            <a:pPr eaLnBrk="1" hangingPunct="1">
              <a:lnSpc>
                <a:spcPct val="110000"/>
              </a:lnSpc>
            </a:pPr>
            <a:r>
              <a:rPr lang="zh-CN" altLang="en-US" sz="2000" smtClean="0">
                <a:latin typeface="宋体" panose="02010600030101010101" pitchFamily="2" charset="-122"/>
              </a:rPr>
              <a:t>批准变更申请</a:t>
            </a:r>
          </a:p>
          <a:p>
            <a:pPr eaLnBrk="1" hangingPunct="1">
              <a:lnSpc>
                <a:spcPct val="110000"/>
              </a:lnSpc>
            </a:pPr>
            <a:r>
              <a:rPr lang="zh-CN" altLang="en-US" sz="2000" smtClean="0">
                <a:latin typeface="宋体" panose="02010600030101010101" pitchFamily="2" charset="-122"/>
              </a:rPr>
              <a:t>在生存期内规范变更申请流程</a:t>
            </a:r>
          </a:p>
          <a:p>
            <a:pPr eaLnBrk="1" hangingPunct="1">
              <a:lnSpc>
                <a:spcPct val="110000"/>
              </a:lnSpc>
            </a:pPr>
            <a:r>
              <a:rPr lang="zh-CN" altLang="en-US" sz="2000" smtClean="0">
                <a:latin typeface="宋体" panose="02010600030101010101" pitchFamily="2" charset="-122"/>
              </a:rPr>
              <a:t>对变更进行反馈</a:t>
            </a:r>
          </a:p>
          <a:p>
            <a:pPr eaLnBrk="1" hangingPunct="1">
              <a:lnSpc>
                <a:spcPct val="110000"/>
              </a:lnSpc>
              <a:spcBef>
                <a:spcPct val="0"/>
              </a:spcBef>
            </a:pPr>
            <a:r>
              <a:rPr lang="zh-CN" altLang="en-US" sz="2000" smtClean="0">
                <a:latin typeface="宋体" panose="02010600030101010101" pitchFamily="2" charset="-122"/>
              </a:rPr>
              <a:t>与项目管理层沟通</a:t>
            </a:r>
            <a:r>
              <a:rPr lang="zh-CN" altLang="en-US" smtClean="0"/>
              <a:t> </a:t>
            </a:r>
          </a:p>
          <a:p>
            <a:pPr eaLnBrk="1" hangingPunct="1">
              <a:lnSpc>
                <a:spcPct val="110000"/>
              </a:lnSpc>
              <a:spcBef>
                <a:spcPct val="0"/>
              </a:spcBef>
            </a:pPr>
            <a:endParaRPr lang="en-US" altLang="zh-CN" smtClean="0"/>
          </a:p>
        </p:txBody>
      </p:sp>
      <p:sp>
        <p:nvSpPr>
          <p:cNvPr id="31748" name="Rectangle 6"/>
          <p:cNvSpPr>
            <a:spLocks noChangeArrowheads="1"/>
          </p:cNvSpPr>
          <p:nvPr/>
        </p:nvSpPr>
        <p:spPr bwMode="auto">
          <a:xfrm>
            <a:off x="1042988" y="5405438"/>
            <a:ext cx="7559675" cy="1320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lnSpc>
                <a:spcPct val="120000"/>
              </a:lnSpc>
            </a:pPr>
            <a:r>
              <a:rPr lang="en-US" altLang="zh-CN" sz="1800" i="1">
                <a:solidFill>
                  <a:srgbClr val="CC0000"/>
                </a:solidFill>
                <a:latin typeface="黑体" panose="02010609060101010101" pitchFamily="49" charset="-122"/>
                <a:ea typeface="黑体" panose="02010609060101010101" pitchFamily="49" charset="-122"/>
              </a:rPr>
              <a:t> </a:t>
            </a:r>
            <a:r>
              <a:rPr kumimoji="0" lang="en-US" altLang="zh-CN"/>
              <a:t> </a:t>
            </a:r>
            <a:r>
              <a:rPr kumimoji="0" lang="en-US" altLang="zh-CN" sz="1800">
                <a:solidFill>
                  <a:schemeClr val="accent2"/>
                </a:solidFill>
                <a:ea typeface="黑体" panose="02010609060101010101" pitchFamily="49" charset="-122"/>
              </a:rPr>
              <a:t>——</a:t>
            </a:r>
            <a:r>
              <a:rPr lang="zh-CN" altLang="en-US" sz="1800">
                <a:solidFill>
                  <a:schemeClr val="accent2"/>
                </a:solidFill>
                <a:latin typeface="黑体" panose="02010609060101010101" pitchFamily="49" charset="-122"/>
                <a:ea typeface="黑体" panose="02010609060101010101" pitchFamily="49" charset="-122"/>
              </a:rPr>
              <a:t>对于一个新的变更申请，首先应该依据配置项和基线，将相关的配置项分配给适当的</a:t>
            </a:r>
            <a:r>
              <a:rPr lang="en-US" altLang="zh-CN" sz="1800">
                <a:solidFill>
                  <a:schemeClr val="accent2"/>
                </a:solidFill>
                <a:latin typeface="黑体" panose="02010609060101010101" pitchFamily="49" charset="-122"/>
                <a:ea typeface="黑体" panose="02010609060101010101" pitchFamily="49" charset="-122"/>
              </a:rPr>
              <a:t>SCCB</a:t>
            </a:r>
            <a:r>
              <a:rPr lang="zh-CN" altLang="en-US" sz="1800">
                <a:solidFill>
                  <a:schemeClr val="accent2"/>
                </a:solidFill>
                <a:latin typeface="黑体" panose="02010609060101010101" pitchFamily="49" charset="-122"/>
                <a:ea typeface="黑体" panose="02010609060101010101" pitchFamily="49" charset="-122"/>
              </a:rPr>
              <a:t>，</a:t>
            </a:r>
            <a:r>
              <a:rPr lang="en-US" altLang="zh-CN" sz="1800">
                <a:solidFill>
                  <a:schemeClr val="accent2"/>
                </a:solidFill>
                <a:latin typeface="黑体" panose="02010609060101010101" pitchFamily="49" charset="-122"/>
                <a:ea typeface="黑体" panose="02010609060101010101" pitchFamily="49" charset="-122"/>
              </a:rPr>
              <a:t>SCCB</a:t>
            </a:r>
            <a:r>
              <a:rPr lang="zh-CN" altLang="en-US" sz="1800">
                <a:solidFill>
                  <a:schemeClr val="accent2"/>
                </a:solidFill>
                <a:latin typeface="黑体" panose="02010609060101010101" pitchFamily="49" charset="-122"/>
                <a:ea typeface="黑体" panose="02010609060101010101" pitchFamily="49" charset="-122"/>
              </a:rPr>
              <a:t>根据技术的、逻辑的、策略的、经济的和组织的角度，以及基线的层次，评估基线的变更对项目的影响，并决定是否变更。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406"/>
    </mc:Choice>
    <mc:Fallback>
      <p:transition spd="slow" advTm="70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smtClean="0"/>
              <a:t>本章内容提要</a:t>
            </a:r>
          </a:p>
        </p:txBody>
      </p:sp>
      <p:grpSp>
        <p:nvGrpSpPr>
          <p:cNvPr id="32771" name="Group 3"/>
          <p:cNvGrpSpPr>
            <a:grpSpLocks/>
          </p:cNvGrpSpPr>
          <p:nvPr/>
        </p:nvGrpSpPr>
        <p:grpSpPr bwMode="auto">
          <a:xfrm>
            <a:off x="611188" y="2343150"/>
            <a:ext cx="5670550" cy="488950"/>
            <a:chOff x="385" y="1476"/>
            <a:chExt cx="3572" cy="308"/>
          </a:xfrm>
        </p:grpSpPr>
        <p:sp>
          <p:nvSpPr>
            <p:cNvPr id="32793"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94" name="Text Box 5"/>
            <p:cNvSpPr txBox="1">
              <a:spLocks noChangeArrowheads="1"/>
            </p:cNvSpPr>
            <p:nvPr/>
          </p:nvSpPr>
          <p:spPr bwMode="auto">
            <a:xfrm>
              <a:off x="626" y="1516"/>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软件项目范围核实</a:t>
              </a:r>
              <a:r>
                <a:rPr lang="zh-CN" altLang="en-US" sz="1800">
                  <a:solidFill>
                    <a:schemeClr val="tx1"/>
                  </a:solidFill>
                  <a:latin typeface="宋体" panose="02010600030101010101" pitchFamily="2" charset="-122"/>
                </a:rPr>
                <a:t>  </a:t>
              </a:r>
            </a:p>
          </p:txBody>
        </p:sp>
        <p:sp>
          <p:nvSpPr>
            <p:cNvPr id="32795" name="Rectangle 6"/>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9.1</a:t>
              </a:r>
              <a:endParaRPr lang="en-US" altLang="zh-CN" sz="1800">
                <a:solidFill>
                  <a:srgbClr val="000000"/>
                </a:solidFill>
              </a:endParaRPr>
            </a:p>
          </p:txBody>
        </p:sp>
      </p:grpSp>
      <p:grpSp>
        <p:nvGrpSpPr>
          <p:cNvPr id="32772" name="Group 7"/>
          <p:cNvGrpSpPr>
            <a:grpSpLocks/>
          </p:cNvGrpSpPr>
          <p:nvPr/>
        </p:nvGrpSpPr>
        <p:grpSpPr bwMode="auto">
          <a:xfrm>
            <a:off x="611188" y="2924175"/>
            <a:ext cx="5670550" cy="488950"/>
            <a:chOff x="385" y="1842"/>
            <a:chExt cx="3572" cy="308"/>
          </a:xfrm>
        </p:grpSpPr>
        <p:grpSp>
          <p:nvGrpSpPr>
            <p:cNvPr id="32789" name="Group 8"/>
            <p:cNvGrpSpPr>
              <a:grpSpLocks/>
            </p:cNvGrpSpPr>
            <p:nvPr/>
          </p:nvGrpSpPr>
          <p:grpSpPr bwMode="auto">
            <a:xfrm>
              <a:off x="464" y="1842"/>
              <a:ext cx="3493" cy="308"/>
              <a:chOff x="464" y="1842"/>
              <a:chExt cx="3493" cy="308"/>
            </a:xfrm>
          </p:grpSpPr>
          <p:sp>
            <p:nvSpPr>
              <p:cNvPr id="32791"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92" name="Text Box 10"/>
              <p:cNvSpPr txBox="1">
                <a:spLocks noChangeArrowheads="1"/>
              </p:cNvSpPr>
              <p:nvPr/>
            </p:nvSpPr>
            <p:spPr bwMode="auto">
              <a:xfrm>
                <a:off x="626" y="1887"/>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软件项目配置管理概念</a:t>
                </a:r>
                <a:r>
                  <a:rPr lang="zh-CN" altLang="en-US"/>
                  <a:t> </a:t>
                </a:r>
              </a:p>
            </p:txBody>
          </p:sp>
        </p:grpSp>
        <p:sp>
          <p:nvSpPr>
            <p:cNvPr id="32790"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9.2</a:t>
              </a:r>
              <a:endParaRPr lang="en-US" altLang="zh-CN" sz="1800">
                <a:solidFill>
                  <a:srgbClr val="000000"/>
                </a:solidFill>
              </a:endParaRPr>
            </a:p>
          </p:txBody>
        </p:sp>
      </p:grpSp>
      <p:grpSp>
        <p:nvGrpSpPr>
          <p:cNvPr id="32773" name="Group 12"/>
          <p:cNvGrpSpPr>
            <a:grpSpLocks/>
          </p:cNvGrpSpPr>
          <p:nvPr/>
        </p:nvGrpSpPr>
        <p:grpSpPr bwMode="auto">
          <a:xfrm>
            <a:off x="611188" y="3500438"/>
            <a:ext cx="5689600" cy="488950"/>
            <a:chOff x="385" y="2209"/>
            <a:chExt cx="3584" cy="308"/>
          </a:xfrm>
        </p:grpSpPr>
        <p:sp>
          <p:nvSpPr>
            <p:cNvPr id="32786"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87" name="Text Box 14"/>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软件项目配置管理过程</a:t>
              </a:r>
              <a:r>
                <a:rPr lang="zh-CN" altLang="en-US"/>
                <a:t> </a:t>
              </a:r>
            </a:p>
          </p:txBody>
        </p:sp>
        <p:sp>
          <p:nvSpPr>
            <p:cNvPr id="32788" name="Rectangle 15"/>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9.3</a:t>
              </a:r>
              <a:endParaRPr lang="en-US" altLang="zh-CN" sz="1800">
                <a:solidFill>
                  <a:srgbClr val="000000"/>
                </a:solidFill>
              </a:endParaRPr>
            </a:p>
          </p:txBody>
        </p:sp>
      </p:grpSp>
      <p:grpSp>
        <p:nvGrpSpPr>
          <p:cNvPr id="32774" name="Group 16"/>
          <p:cNvGrpSpPr>
            <a:grpSpLocks/>
          </p:cNvGrpSpPr>
          <p:nvPr/>
        </p:nvGrpSpPr>
        <p:grpSpPr bwMode="auto">
          <a:xfrm>
            <a:off x="611188" y="4076700"/>
            <a:ext cx="5689600" cy="488950"/>
            <a:chOff x="385" y="2209"/>
            <a:chExt cx="3584" cy="308"/>
          </a:xfrm>
        </p:grpSpPr>
        <p:sp>
          <p:nvSpPr>
            <p:cNvPr id="32783"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84" name="Text Box 18"/>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配置管理组织与实施</a:t>
              </a:r>
              <a:r>
                <a:rPr lang="zh-CN" altLang="en-US"/>
                <a:t> </a:t>
              </a:r>
            </a:p>
          </p:txBody>
        </p:sp>
        <p:sp>
          <p:nvSpPr>
            <p:cNvPr id="32785"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9.4</a:t>
              </a:r>
              <a:endParaRPr lang="en-US" altLang="zh-CN" sz="1800">
                <a:solidFill>
                  <a:srgbClr val="000000"/>
                </a:solidFill>
              </a:endParaRPr>
            </a:p>
          </p:txBody>
        </p:sp>
      </p:grpSp>
      <p:grpSp>
        <p:nvGrpSpPr>
          <p:cNvPr id="32775" name="Group 20"/>
          <p:cNvGrpSpPr>
            <a:grpSpLocks/>
          </p:cNvGrpSpPr>
          <p:nvPr/>
        </p:nvGrpSpPr>
        <p:grpSpPr bwMode="auto">
          <a:xfrm>
            <a:off x="611188" y="4652963"/>
            <a:ext cx="5689600" cy="488950"/>
            <a:chOff x="385" y="2209"/>
            <a:chExt cx="3584" cy="308"/>
          </a:xfrm>
        </p:grpSpPr>
        <p:sp>
          <p:nvSpPr>
            <p:cNvPr id="32780" name="AutoShape 2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81" name="Text Box 22"/>
            <p:cNvSpPr txBox="1">
              <a:spLocks noChangeArrowheads="1"/>
            </p:cNvSpPr>
            <p:nvPr/>
          </p:nvSpPr>
          <p:spPr bwMode="auto">
            <a:xfrm>
              <a:off x="626" y="2254"/>
              <a:ext cx="311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32782" name="Rectangle 23"/>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9.5</a:t>
              </a:r>
              <a:endParaRPr lang="en-US" altLang="zh-CN" sz="1800">
                <a:solidFill>
                  <a:srgbClr val="000000"/>
                </a:solidFill>
              </a:endParaRPr>
            </a:p>
          </p:txBody>
        </p:sp>
      </p:grpSp>
      <p:grpSp>
        <p:nvGrpSpPr>
          <p:cNvPr id="32776" name="Group 24"/>
          <p:cNvGrpSpPr>
            <a:grpSpLocks/>
          </p:cNvGrpSpPr>
          <p:nvPr/>
        </p:nvGrpSpPr>
        <p:grpSpPr bwMode="auto">
          <a:xfrm>
            <a:off x="611188" y="5229225"/>
            <a:ext cx="5689600" cy="488950"/>
            <a:chOff x="385" y="2209"/>
            <a:chExt cx="3584" cy="308"/>
          </a:xfrm>
        </p:grpSpPr>
        <p:sp>
          <p:nvSpPr>
            <p:cNvPr id="32777" name="AutoShape 25"/>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78" name="Text Box 26"/>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复习思考题</a:t>
              </a:r>
            </a:p>
          </p:txBody>
        </p:sp>
        <p:sp>
          <p:nvSpPr>
            <p:cNvPr id="32779" name="Rectangle 27"/>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9.6</a:t>
              </a:r>
              <a:endParaRPr lang="en-US" altLang="zh-CN" sz="1800">
                <a:solidFill>
                  <a:srgbClr val="000000"/>
                </a:solidFill>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31"/>
    </mc:Choice>
    <mc:Fallback>
      <p:transition spd="slow" advTm="3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kumimoji="1" lang="en-US" altLang="zh-CN" smtClean="0"/>
              <a:t>9.3  </a:t>
            </a:r>
            <a:r>
              <a:rPr kumimoji="1" lang="zh-CN" altLang="en-US" smtClean="0"/>
              <a:t>软件项目配置管理过程</a:t>
            </a:r>
          </a:p>
        </p:txBody>
      </p:sp>
      <p:sp>
        <p:nvSpPr>
          <p:cNvPr id="33795" name="Rectangle 3"/>
          <p:cNvSpPr>
            <a:spLocks noGrp="1" noChangeArrowheads="1"/>
          </p:cNvSpPr>
          <p:nvPr>
            <p:ph type="body" sz="half" idx="1"/>
          </p:nvPr>
        </p:nvSpPr>
        <p:spPr>
          <a:xfrm>
            <a:off x="400050" y="2133600"/>
            <a:ext cx="4316413" cy="3240088"/>
          </a:xfrm>
          <a:solidFill>
            <a:srgbClr val="C9DDF3"/>
          </a:solidFill>
        </p:spPr>
        <p:txBody>
          <a:bodyPr/>
          <a:lstStyle/>
          <a:p>
            <a:pPr eaLnBrk="1" hangingPunct="1"/>
            <a:r>
              <a:rPr lang="zh-CN" altLang="en-US" sz="2400" smtClean="0">
                <a:solidFill>
                  <a:schemeClr val="accent2"/>
                </a:solidFill>
                <a:ea typeface="黑体" panose="02010609060101010101" pitchFamily="49" charset="-122"/>
              </a:rPr>
              <a:t>配置管理基本活动</a:t>
            </a:r>
          </a:p>
          <a:p>
            <a:pPr eaLnBrk="1" hangingPunct="1"/>
            <a:r>
              <a:rPr lang="zh-CN" altLang="en-US" sz="2000" smtClean="0">
                <a:latin typeface="宋体" panose="02010600030101010101" pitchFamily="2" charset="-122"/>
              </a:rPr>
              <a:t>配置管理计划 </a:t>
            </a:r>
          </a:p>
          <a:p>
            <a:pPr eaLnBrk="1" hangingPunct="1"/>
            <a:r>
              <a:rPr lang="zh-CN" altLang="en-US" sz="2000" smtClean="0">
                <a:latin typeface="宋体" panose="02010600030101010101" pitchFamily="2" charset="-122"/>
              </a:rPr>
              <a:t>配置项标志  </a:t>
            </a:r>
          </a:p>
          <a:p>
            <a:pPr eaLnBrk="1" hangingPunct="1"/>
            <a:r>
              <a:rPr lang="zh-CN" altLang="en-US" sz="2000" smtClean="0">
                <a:latin typeface="宋体" panose="02010600030101010101" pitchFamily="2" charset="-122"/>
              </a:rPr>
              <a:t>配置项控制 </a:t>
            </a:r>
          </a:p>
          <a:p>
            <a:pPr eaLnBrk="1" hangingPunct="1"/>
            <a:r>
              <a:rPr lang="zh-CN" altLang="en-US" sz="2000" smtClean="0">
                <a:latin typeface="宋体" panose="02010600030101010101" pitchFamily="2" charset="-122"/>
              </a:rPr>
              <a:t>状态状况报告 </a:t>
            </a:r>
          </a:p>
          <a:p>
            <a:pPr eaLnBrk="1" hangingPunct="1"/>
            <a:r>
              <a:rPr lang="zh-CN" altLang="en-US" sz="2000" smtClean="0">
                <a:latin typeface="宋体" panose="02010600030101010101" pitchFamily="2" charset="-122"/>
              </a:rPr>
              <a:t>配置项审核 </a:t>
            </a:r>
          </a:p>
        </p:txBody>
      </p:sp>
      <p:sp>
        <p:nvSpPr>
          <p:cNvPr id="33796" name="Rectangle 4"/>
          <p:cNvSpPr>
            <a:spLocks noGrp="1" noChangeArrowheads="1"/>
          </p:cNvSpPr>
          <p:nvPr>
            <p:ph type="body" sz="half" idx="2"/>
          </p:nvPr>
        </p:nvSpPr>
        <p:spPr>
          <a:xfrm>
            <a:off x="4787900" y="2133600"/>
            <a:ext cx="4316413" cy="3240088"/>
          </a:xfrm>
          <a:solidFill>
            <a:srgbClr val="C9DDF3"/>
          </a:solidFill>
        </p:spPr>
        <p:txBody>
          <a:bodyPr/>
          <a:lstStyle/>
          <a:p>
            <a:pPr eaLnBrk="1" hangingPunct="1"/>
            <a:r>
              <a:rPr lang="zh-CN" altLang="en-US" smtClean="0">
                <a:solidFill>
                  <a:schemeClr val="accent2"/>
                </a:solidFill>
                <a:ea typeface="黑体" panose="02010609060101010101" pitchFamily="49" charset="-122"/>
              </a:rPr>
              <a:t>配置管理过程</a:t>
            </a:r>
            <a:r>
              <a:rPr lang="zh-CN" altLang="en-US" smtClean="0"/>
              <a:t> </a:t>
            </a:r>
          </a:p>
          <a:p>
            <a:pPr eaLnBrk="1" hangingPunct="1"/>
            <a:r>
              <a:rPr lang="zh-CN" altLang="en-US" sz="2000" smtClean="0">
                <a:latin typeface="黑体" panose="02010609060101010101" pitchFamily="49" charset="-122"/>
              </a:rPr>
              <a:t>配置项标识、跟踪</a:t>
            </a:r>
          </a:p>
          <a:p>
            <a:pPr eaLnBrk="1" hangingPunct="1"/>
            <a:r>
              <a:rPr lang="zh-CN" altLang="en-US" sz="2000" smtClean="0">
                <a:latin typeface="黑体" panose="02010609060101010101" pitchFamily="49" charset="-122"/>
              </a:rPr>
              <a:t>配置管理环境建立</a:t>
            </a:r>
          </a:p>
          <a:p>
            <a:pPr eaLnBrk="1" hangingPunct="1"/>
            <a:r>
              <a:rPr lang="zh-CN" altLang="en-US" sz="2000" smtClean="0">
                <a:latin typeface="黑体" panose="02010609060101010101" pitchFamily="49" charset="-122"/>
              </a:rPr>
              <a:t>基线变更管理</a:t>
            </a:r>
          </a:p>
          <a:p>
            <a:pPr eaLnBrk="1" hangingPunct="1"/>
            <a:r>
              <a:rPr lang="zh-CN" altLang="en-US" sz="2000" smtClean="0">
                <a:latin typeface="黑体" panose="02010609060101010101" pitchFamily="49" charset="-122"/>
              </a:rPr>
              <a:t>基线审核</a:t>
            </a:r>
          </a:p>
          <a:p>
            <a:pPr eaLnBrk="1" hangingPunct="1"/>
            <a:r>
              <a:rPr lang="zh-CN" altLang="en-US" sz="2000" smtClean="0">
                <a:latin typeface="黑体" panose="02010609060101010101" pitchFamily="49" charset="-122"/>
              </a:rPr>
              <a:t>配置状态统计</a:t>
            </a:r>
          </a:p>
          <a:p>
            <a:pPr eaLnBrk="1" hangingPunct="1"/>
            <a:r>
              <a:rPr lang="zh-CN" altLang="en-US" sz="2000" smtClean="0">
                <a:latin typeface="黑体" panose="02010609060101010101" pitchFamily="49" charset="-122"/>
              </a:rPr>
              <a:t>配置管理计划</a:t>
            </a:r>
          </a:p>
        </p:txBody>
      </p:sp>
      <p:sp>
        <p:nvSpPr>
          <p:cNvPr id="33797" name="Rectangle 30"/>
          <p:cNvSpPr>
            <a:spLocks noChangeArrowheads="1"/>
          </p:cNvSpPr>
          <p:nvPr/>
        </p:nvSpPr>
        <p:spPr bwMode="auto">
          <a:xfrm>
            <a:off x="3563938" y="5656263"/>
            <a:ext cx="5400675" cy="3651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r>
              <a:rPr lang="en-US" altLang="zh-CN" sz="2000">
                <a:solidFill>
                  <a:schemeClr val="accent2"/>
                </a:solidFill>
                <a:latin typeface="宋体" panose="02010600030101010101" pitchFamily="2" charset="-122"/>
                <a:ea typeface="黑体" panose="02010609060101010101" pitchFamily="49" charset="-122"/>
              </a:rPr>
              <a:t>——</a:t>
            </a:r>
            <a:r>
              <a:rPr lang="en-US" altLang="zh-CN" sz="2000">
                <a:solidFill>
                  <a:schemeClr val="accent2"/>
                </a:solidFill>
                <a:latin typeface="黑体" panose="02010609060101010101" pitchFamily="49" charset="-122"/>
                <a:ea typeface="黑体" panose="02010609060101010101" pitchFamily="49" charset="-122"/>
              </a:rPr>
              <a:t> </a:t>
            </a:r>
            <a:r>
              <a:rPr lang="zh-CN" altLang="en-US" sz="2000">
                <a:solidFill>
                  <a:schemeClr val="accent2"/>
                </a:solidFill>
                <a:latin typeface="黑体" panose="02010609060101010101" pitchFamily="49" charset="-122"/>
                <a:ea typeface="黑体" panose="02010609060101010101" pitchFamily="49" charset="-122"/>
              </a:rPr>
              <a:t>配置管理过程围绕配置管理的</a:t>
            </a:r>
            <a:r>
              <a:rPr lang="en-US" altLang="zh-CN" sz="2000">
                <a:solidFill>
                  <a:schemeClr val="accent2"/>
                </a:solidFill>
                <a:latin typeface="黑体" panose="02010609060101010101" pitchFamily="49" charset="-122"/>
                <a:ea typeface="黑体" panose="02010609060101010101" pitchFamily="49" charset="-122"/>
              </a:rPr>
              <a:t>5</a:t>
            </a:r>
            <a:r>
              <a:rPr lang="zh-CN" altLang="en-US" sz="2000">
                <a:solidFill>
                  <a:schemeClr val="accent2"/>
                </a:solidFill>
                <a:latin typeface="黑体" panose="02010609060101010101" pitchFamily="49" charset="-122"/>
                <a:ea typeface="黑体" panose="02010609060101010101" pitchFamily="49" charset="-122"/>
              </a:rPr>
              <a:t>项活动进行</a:t>
            </a:r>
            <a:r>
              <a:rPr lang="zh-CN" altLang="en-US" sz="2400">
                <a:solidFill>
                  <a:srgbClr val="CC6600"/>
                </a:solidFill>
                <a:latin typeface="宋体" panose="02010600030101010101" pitchFamily="2" charset="-122"/>
              </a:rPr>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946"/>
    </mc:Choice>
    <mc:Fallback>
      <p:transition spd="slow" advTm="16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smtClean="0"/>
              <a:t>本章内容提要</a:t>
            </a:r>
          </a:p>
        </p:txBody>
      </p:sp>
      <p:grpSp>
        <p:nvGrpSpPr>
          <p:cNvPr id="16387" name="Group 3"/>
          <p:cNvGrpSpPr>
            <a:grpSpLocks/>
          </p:cNvGrpSpPr>
          <p:nvPr/>
        </p:nvGrpSpPr>
        <p:grpSpPr bwMode="auto">
          <a:xfrm>
            <a:off x="611188" y="2343150"/>
            <a:ext cx="5670550" cy="488950"/>
            <a:chOff x="385" y="1476"/>
            <a:chExt cx="3572" cy="308"/>
          </a:xfrm>
        </p:grpSpPr>
        <p:sp>
          <p:nvSpPr>
            <p:cNvPr id="16409"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6410" name="Text Box 5"/>
            <p:cNvSpPr txBox="1">
              <a:spLocks noChangeArrowheads="1"/>
            </p:cNvSpPr>
            <p:nvPr/>
          </p:nvSpPr>
          <p:spPr bwMode="auto">
            <a:xfrm>
              <a:off x="626" y="1516"/>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软件项目范围核实</a:t>
              </a:r>
              <a:r>
                <a:rPr lang="zh-CN" altLang="en-US" sz="1800">
                  <a:solidFill>
                    <a:schemeClr val="tx1"/>
                  </a:solidFill>
                  <a:latin typeface="宋体" panose="02010600030101010101" pitchFamily="2" charset="-122"/>
                </a:rPr>
                <a:t>  </a:t>
              </a:r>
            </a:p>
          </p:txBody>
        </p:sp>
        <p:sp>
          <p:nvSpPr>
            <p:cNvPr id="16411" name="Rectangle 6"/>
            <p:cNvSpPr>
              <a:spLocks noChangeArrowheads="1"/>
            </p:cNvSpPr>
            <p:nvPr/>
          </p:nvSpPr>
          <p:spPr bwMode="auto">
            <a:xfrm>
              <a:off x="385" y="153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9.1</a:t>
              </a:r>
              <a:endParaRPr lang="en-US" altLang="zh-CN" sz="1800">
                <a:solidFill>
                  <a:srgbClr val="000000"/>
                </a:solidFill>
              </a:endParaRPr>
            </a:p>
          </p:txBody>
        </p:sp>
      </p:grpSp>
      <p:grpSp>
        <p:nvGrpSpPr>
          <p:cNvPr id="16388" name="Group 7"/>
          <p:cNvGrpSpPr>
            <a:grpSpLocks/>
          </p:cNvGrpSpPr>
          <p:nvPr/>
        </p:nvGrpSpPr>
        <p:grpSpPr bwMode="auto">
          <a:xfrm>
            <a:off x="611188" y="2924175"/>
            <a:ext cx="5670550" cy="488950"/>
            <a:chOff x="385" y="1842"/>
            <a:chExt cx="3572" cy="308"/>
          </a:xfrm>
        </p:grpSpPr>
        <p:grpSp>
          <p:nvGrpSpPr>
            <p:cNvPr id="16405" name="Group 8"/>
            <p:cNvGrpSpPr>
              <a:grpSpLocks/>
            </p:cNvGrpSpPr>
            <p:nvPr/>
          </p:nvGrpSpPr>
          <p:grpSpPr bwMode="auto">
            <a:xfrm>
              <a:off x="464" y="1842"/>
              <a:ext cx="3493" cy="308"/>
              <a:chOff x="464" y="1842"/>
              <a:chExt cx="3493" cy="308"/>
            </a:xfrm>
          </p:grpSpPr>
          <p:sp>
            <p:nvSpPr>
              <p:cNvPr id="16407"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6408" name="Text Box 10"/>
              <p:cNvSpPr txBox="1">
                <a:spLocks noChangeArrowheads="1"/>
              </p:cNvSpPr>
              <p:nvPr/>
            </p:nvSpPr>
            <p:spPr bwMode="auto">
              <a:xfrm>
                <a:off x="626" y="1887"/>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软件项目配置管理概念</a:t>
                </a:r>
                <a:r>
                  <a:rPr lang="zh-CN" altLang="en-US"/>
                  <a:t> </a:t>
                </a:r>
              </a:p>
            </p:txBody>
          </p:sp>
        </p:grpSp>
        <p:sp>
          <p:nvSpPr>
            <p:cNvPr id="16406"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9.2</a:t>
              </a:r>
              <a:endParaRPr lang="en-US" altLang="zh-CN" sz="1800">
                <a:solidFill>
                  <a:srgbClr val="000000"/>
                </a:solidFill>
              </a:endParaRPr>
            </a:p>
          </p:txBody>
        </p:sp>
      </p:grpSp>
      <p:grpSp>
        <p:nvGrpSpPr>
          <p:cNvPr id="16389" name="Group 12"/>
          <p:cNvGrpSpPr>
            <a:grpSpLocks/>
          </p:cNvGrpSpPr>
          <p:nvPr/>
        </p:nvGrpSpPr>
        <p:grpSpPr bwMode="auto">
          <a:xfrm>
            <a:off x="611188" y="3500438"/>
            <a:ext cx="5689600" cy="488950"/>
            <a:chOff x="385" y="2209"/>
            <a:chExt cx="3584" cy="308"/>
          </a:xfrm>
        </p:grpSpPr>
        <p:sp>
          <p:nvSpPr>
            <p:cNvPr id="16402"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6403" name="Text Box 14"/>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软件项目配置管理过程</a:t>
              </a:r>
              <a:r>
                <a:rPr lang="zh-CN" altLang="en-US"/>
                <a:t> </a:t>
              </a:r>
            </a:p>
          </p:txBody>
        </p:sp>
        <p:sp>
          <p:nvSpPr>
            <p:cNvPr id="16404"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9.3</a:t>
              </a:r>
              <a:endParaRPr lang="en-US" altLang="zh-CN" sz="1800">
                <a:solidFill>
                  <a:srgbClr val="000000"/>
                </a:solidFill>
              </a:endParaRPr>
            </a:p>
          </p:txBody>
        </p:sp>
      </p:grpSp>
      <p:grpSp>
        <p:nvGrpSpPr>
          <p:cNvPr id="16390" name="Group 16"/>
          <p:cNvGrpSpPr>
            <a:grpSpLocks/>
          </p:cNvGrpSpPr>
          <p:nvPr/>
        </p:nvGrpSpPr>
        <p:grpSpPr bwMode="auto">
          <a:xfrm>
            <a:off x="611188" y="4076700"/>
            <a:ext cx="5689600" cy="488950"/>
            <a:chOff x="385" y="2209"/>
            <a:chExt cx="3584" cy="308"/>
          </a:xfrm>
        </p:grpSpPr>
        <p:sp>
          <p:nvSpPr>
            <p:cNvPr id="16399"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6400" name="Text Box 18"/>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配置管理组织与实施</a:t>
              </a:r>
              <a:r>
                <a:rPr lang="zh-CN" altLang="en-US"/>
                <a:t> </a:t>
              </a:r>
            </a:p>
          </p:txBody>
        </p:sp>
        <p:sp>
          <p:nvSpPr>
            <p:cNvPr id="16401"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9.4</a:t>
              </a:r>
              <a:endParaRPr lang="en-US" altLang="zh-CN" sz="1800">
                <a:solidFill>
                  <a:srgbClr val="000000"/>
                </a:solidFill>
              </a:endParaRPr>
            </a:p>
          </p:txBody>
        </p:sp>
      </p:grpSp>
      <p:grpSp>
        <p:nvGrpSpPr>
          <p:cNvPr id="16391" name="Group 20"/>
          <p:cNvGrpSpPr>
            <a:grpSpLocks/>
          </p:cNvGrpSpPr>
          <p:nvPr/>
        </p:nvGrpSpPr>
        <p:grpSpPr bwMode="auto">
          <a:xfrm>
            <a:off x="611188" y="4652963"/>
            <a:ext cx="5689600" cy="488950"/>
            <a:chOff x="385" y="2209"/>
            <a:chExt cx="3584" cy="308"/>
          </a:xfrm>
        </p:grpSpPr>
        <p:sp>
          <p:nvSpPr>
            <p:cNvPr id="16396" name="AutoShape 2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6397" name="Text Box 22"/>
            <p:cNvSpPr txBox="1">
              <a:spLocks noChangeArrowheads="1"/>
            </p:cNvSpPr>
            <p:nvPr/>
          </p:nvSpPr>
          <p:spPr bwMode="auto">
            <a:xfrm>
              <a:off x="626" y="2254"/>
              <a:ext cx="311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16398" name="Rectangle 23"/>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9.5</a:t>
              </a:r>
              <a:endParaRPr lang="en-US" altLang="zh-CN" sz="1800">
                <a:solidFill>
                  <a:srgbClr val="000000"/>
                </a:solidFill>
              </a:endParaRPr>
            </a:p>
          </p:txBody>
        </p:sp>
      </p:grpSp>
      <p:grpSp>
        <p:nvGrpSpPr>
          <p:cNvPr id="16392" name="Group 24"/>
          <p:cNvGrpSpPr>
            <a:grpSpLocks/>
          </p:cNvGrpSpPr>
          <p:nvPr/>
        </p:nvGrpSpPr>
        <p:grpSpPr bwMode="auto">
          <a:xfrm>
            <a:off x="611188" y="5229225"/>
            <a:ext cx="5689600" cy="488950"/>
            <a:chOff x="385" y="2209"/>
            <a:chExt cx="3584" cy="308"/>
          </a:xfrm>
        </p:grpSpPr>
        <p:sp>
          <p:nvSpPr>
            <p:cNvPr id="16393" name="AutoShape 25"/>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6394" name="Text Box 26"/>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复习思考题</a:t>
              </a:r>
            </a:p>
          </p:txBody>
        </p:sp>
        <p:sp>
          <p:nvSpPr>
            <p:cNvPr id="16395" name="Rectangle 27"/>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9.6</a:t>
              </a:r>
              <a:endParaRPr lang="en-US" altLang="zh-CN" sz="1800">
                <a:solidFill>
                  <a:srgbClr val="000000"/>
                </a:solidFill>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97"/>
    </mc:Choice>
    <mc:Fallback>
      <p:transition spd="slow" advTm="4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34819" name="Rectangle 3"/>
          <p:cNvSpPr>
            <a:spLocks noGrp="1" noChangeArrowheads="1"/>
          </p:cNvSpPr>
          <p:nvPr>
            <p:ph type="body" idx="1"/>
          </p:nvPr>
        </p:nvSpPr>
        <p:spPr>
          <a:xfrm>
            <a:off x="468313" y="1773238"/>
            <a:ext cx="8496300" cy="5084762"/>
          </a:xfrm>
        </p:spPr>
        <p:txBody>
          <a:bodyPr/>
          <a:lstStyle/>
          <a:p>
            <a:pPr eaLnBrk="1" hangingPunct="1"/>
            <a:r>
              <a:rPr lang="zh-CN" altLang="en-US" sz="2000" smtClean="0">
                <a:solidFill>
                  <a:srgbClr val="CC0000"/>
                </a:solidFill>
                <a:ea typeface="黑体" panose="02010609060101010101" pitchFamily="49" charset="-122"/>
              </a:rPr>
              <a:t>配置管理计划</a:t>
            </a:r>
            <a:r>
              <a:rPr lang="zh-CN" altLang="en-US" smtClean="0"/>
              <a:t> </a:t>
            </a:r>
          </a:p>
          <a:p>
            <a:pPr eaLnBrk="1" hangingPunct="1">
              <a:lnSpc>
                <a:spcPct val="130000"/>
              </a:lnSpc>
              <a:buFont typeface="Wingdings 2" panose="05020102010507070707" pitchFamily="18" charset="2"/>
              <a:buNone/>
            </a:pPr>
            <a:r>
              <a:rPr lang="zh-CN" altLang="en-US" sz="2000" smtClean="0"/>
              <a:t>    </a:t>
            </a:r>
            <a:r>
              <a:rPr lang="zh-CN" altLang="en-US" sz="2000" smtClean="0">
                <a:solidFill>
                  <a:srgbClr val="CC0000"/>
                </a:solidFill>
              </a:rPr>
              <a:t> </a:t>
            </a:r>
            <a:r>
              <a:rPr lang="en-US" altLang="zh-CN" sz="2000" smtClean="0">
                <a:solidFill>
                  <a:srgbClr val="CC0000"/>
                </a:solidFill>
              </a:rPr>
              <a:t>—— </a:t>
            </a:r>
            <a:r>
              <a:rPr lang="zh-CN" altLang="en-US" sz="2000" smtClean="0">
                <a:solidFill>
                  <a:schemeClr val="accent2"/>
                </a:solidFill>
              </a:rPr>
              <a:t>配置管理计划过程就是确定软件配置管理的解决方案。</a:t>
            </a:r>
          </a:p>
          <a:p>
            <a:pPr lvl="1" eaLnBrk="1" hangingPunct="1">
              <a:lnSpc>
                <a:spcPct val="130000"/>
              </a:lnSpc>
            </a:pPr>
            <a:r>
              <a:rPr lang="zh-CN" altLang="en-US" sz="1800" smtClean="0"/>
              <a:t>配置管理计划由配置管理者负责制定，是软件配置管理规划过程的产品，并且在整个软件项目开发过程中作为配置管理活动的依据进行使用和维护。</a:t>
            </a:r>
          </a:p>
          <a:p>
            <a:pPr lvl="1" eaLnBrk="1" hangingPunct="1">
              <a:lnSpc>
                <a:spcPct val="130000"/>
              </a:lnSpc>
            </a:pPr>
            <a:r>
              <a:rPr lang="zh-CN" altLang="en-US" sz="2000" smtClean="0"/>
              <a:t>流程通常是首先由项目经理确定配置管理者，配置管理者通过参与项目规划过程，确定配置管理的策略，并制定详细的配置管理计划，交配置管理委员会审核，配置管理委员会通过配置管理计划后交项目经理批准，发布实施。   </a:t>
            </a:r>
          </a:p>
          <a:p>
            <a:pPr lvl="1" eaLnBrk="1" hangingPunct="1">
              <a:lnSpc>
                <a:spcPct val="130000"/>
              </a:lnSpc>
            </a:pPr>
            <a:r>
              <a:rPr lang="zh-CN" altLang="en-US" sz="2000" smtClean="0"/>
              <a:t>配置管理计划首先的一个关键任务是确定要控制哪些文档。</a:t>
            </a:r>
            <a:r>
              <a:rPr lang="zh-CN" altLang="en-US"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250"/>
    </mc:Choice>
    <mc:Fallback>
      <p:transition spd="slow" advTm="66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35843" name="Rectangle 3"/>
          <p:cNvSpPr>
            <a:spLocks noGrp="1" noChangeArrowheads="1"/>
          </p:cNvSpPr>
          <p:nvPr>
            <p:ph type="body" idx="1"/>
          </p:nvPr>
        </p:nvSpPr>
        <p:spPr>
          <a:xfrm>
            <a:off x="358775" y="1916113"/>
            <a:ext cx="8785225" cy="4941887"/>
          </a:xfrm>
        </p:spPr>
        <p:txBody>
          <a:bodyPr/>
          <a:lstStyle/>
          <a:p>
            <a:pPr eaLnBrk="1" hangingPunct="1"/>
            <a:r>
              <a:rPr lang="zh-CN" altLang="en-US" sz="2000" smtClean="0">
                <a:solidFill>
                  <a:srgbClr val="CC0000"/>
                </a:solidFill>
                <a:latin typeface="黑体" panose="02010609060101010101" pitchFamily="49" charset="-122"/>
                <a:ea typeface="黑体" panose="02010609060101010101" pitchFamily="49" charset="-122"/>
              </a:rPr>
              <a:t>配置项标志、跟踪</a:t>
            </a:r>
          </a:p>
          <a:p>
            <a:pPr eaLnBrk="1" hangingPunct="1">
              <a:lnSpc>
                <a:spcPct val="130000"/>
              </a:lnSpc>
              <a:spcBef>
                <a:spcPct val="0"/>
              </a:spcBef>
              <a:buFont typeface="Wingdings 2" panose="05020102010507070707" pitchFamily="18" charset="2"/>
              <a:buNone/>
            </a:pPr>
            <a:r>
              <a:rPr lang="zh-CN" altLang="en-US" sz="2000" smtClean="0"/>
              <a:t>     </a:t>
            </a:r>
            <a:r>
              <a:rPr lang="en-US" altLang="zh-CN" sz="2000" smtClean="0">
                <a:solidFill>
                  <a:srgbClr val="CC0000"/>
                </a:solidFill>
              </a:rPr>
              <a:t>——</a:t>
            </a:r>
            <a:r>
              <a:rPr lang="en-US" altLang="zh-CN" sz="2000" smtClean="0"/>
              <a:t> </a:t>
            </a:r>
            <a:r>
              <a:rPr lang="zh-CN" altLang="en-US" sz="2000" smtClean="0">
                <a:solidFill>
                  <a:schemeClr val="accent2"/>
                </a:solidFill>
              </a:rPr>
              <a:t>一个项目通常会生成很多的过程文件，并经历不同的阶段和版本。</a:t>
            </a:r>
            <a:r>
              <a:rPr lang="zh-CN" altLang="en-US" smtClean="0"/>
              <a:t> </a:t>
            </a:r>
            <a:endParaRPr lang="zh-CN" altLang="en-US" sz="2000" smtClean="0">
              <a:solidFill>
                <a:srgbClr val="CC0000"/>
              </a:solidFill>
              <a:latin typeface="黑体" panose="02010609060101010101" pitchFamily="49" charset="-122"/>
              <a:ea typeface="黑体" panose="02010609060101010101" pitchFamily="49" charset="-122"/>
            </a:endParaRPr>
          </a:p>
          <a:p>
            <a:pPr lvl="1" eaLnBrk="1" hangingPunct="1">
              <a:lnSpc>
                <a:spcPct val="120000"/>
              </a:lnSpc>
              <a:spcBef>
                <a:spcPct val="30000"/>
              </a:spcBef>
            </a:pPr>
            <a:r>
              <a:rPr lang="zh-CN" altLang="en-US" sz="2000" smtClean="0">
                <a:latin typeface="宋体" panose="02010600030101010101" pitchFamily="2" charset="-122"/>
              </a:rPr>
              <a:t>将软件项目中需要进行控制的部分拆分成软件配置项（</a:t>
            </a:r>
            <a:r>
              <a:rPr lang="en-US" altLang="zh-CN" sz="2000" smtClean="0">
                <a:latin typeface="宋体" panose="02010600030101010101" pitchFamily="2" charset="-122"/>
              </a:rPr>
              <a:t>SCI</a:t>
            </a:r>
            <a:r>
              <a:rPr lang="zh-CN" altLang="en-US" sz="2000" smtClean="0">
                <a:latin typeface="宋体" panose="02010600030101010101" pitchFamily="2" charset="-122"/>
              </a:rPr>
              <a:t>）</a:t>
            </a:r>
          </a:p>
          <a:p>
            <a:pPr lvl="1" eaLnBrk="1" hangingPunct="1">
              <a:lnSpc>
                <a:spcPct val="120000"/>
              </a:lnSpc>
              <a:spcBef>
                <a:spcPct val="30000"/>
              </a:spcBef>
            </a:pPr>
            <a:r>
              <a:rPr lang="zh-CN" altLang="en-US" sz="2000" smtClean="0">
                <a:latin typeface="宋体" panose="02010600030101010101" pitchFamily="2" charset="-122"/>
              </a:rPr>
              <a:t>对所有配置项都应按照相关规定建立唯一的标识</a:t>
            </a:r>
          </a:p>
          <a:p>
            <a:pPr lvl="1" eaLnBrk="1" hangingPunct="1">
              <a:lnSpc>
                <a:spcPct val="120000"/>
              </a:lnSpc>
              <a:spcBef>
                <a:spcPct val="30000"/>
              </a:spcBef>
            </a:pPr>
            <a:r>
              <a:rPr lang="zh-CN" altLang="en-US" sz="2000" smtClean="0">
                <a:latin typeface="宋体" panose="02010600030101010101" pitchFamily="2" charset="-122"/>
              </a:rPr>
              <a:t>建立相互间的对应关系，进行系统的跟踪和版本控制，以确保项目过程中的产品与需求和规格的要求相一致</a:t>
            </a:r>
          </a:p>
          <a:p>
            <a:pPr lvl="1" eaLnBrk="1" hangingPunct="1">
              <a:lnSpc>
                <a:spcPct val="120000"/>
              </a:lnSpc>
              <a:spcBef>
                <a:spcPct val="30000"/>
              </a:spcBef>
            </a:pPr>
            <a:r>
              <a:rPr lang="zh-CN" altLang="en-US" sz="2000" smtClean="0">
                <a:latin typeface="宋体" panose="02010600030101010101" pitchFamily="2" charset="-122"/>
              </a:rPr>
              <a:t>在引入软件配置管理工具进行管理后，这些配置项都应以一定的目录结构保存在配置库中。 </a:t>
            </a:r>
          </a:p>
          <a:p>
            <a:pPr lvl="1" eaLnBrk="1" hangingPunct="1">
              <a:lnSpc>
                <a:spcPct val="120000"/>
              </a:lnSpc>
              <a:spcBef>
                <a:spcPct val="30000"/>
              </a:spcBef>
            </a:pPr>
            <a:r>
              <a:rPr lang="zh-CN" altLang="en-US" sz="2000" smtClean="0">
                <a:latin typeface="宋体" panose="02010600030101010101" pitchFamily="2" charset="-122"/>
              </a:rPr>
              <a:t>最终可根据要求将配置项组合生成适用于不同应用环境的正确的软件产品评估版本 </a:t>
            </a:r>
          </a:p>
          <a:p>
            <a:pPr eaLnBrk="1" hangingPunct="1"/>
            <a:endParaRPr lang="en-US" altLang="zh-CN" sz="2000" smtClean="0">
              <a:solidFill>
                <a:srgbClr val="CC0000"/>
              </a:solidFill>
              <a:latin typeface="宋体" panose="02010600030101010101" pitchFamily="2"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413"/>
    </mc:Choice>
    <mc:Fallback>
      <p:transition spd="slow" advTm="88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36867" name="Rectangle 3"/>
          <p:cNvSpPr>
            <a:spLocks noGrp="1" noChangeArrowheads="1"/>
          </p:cNvSpPr>
          <p:nvPr>
            <p:ph type="body" sz="half" idx="1"/>
          </p:nvPr>
        </p:nvSpPr>
        <p:spPr>
          <a:xfrm>
            <a:off x="1116013" y="1989138"/>
            <a:ext cx="8027987" cy="4868862"/>
          </a:xfrm>
        </p:spPr>
        <p:txBody>
          <a:bodyPr/>
          <a:lstStyle/>
          <a:p>
            <a:pPr eaLnBrk="1" hangingPunct="1"/>
            <a:r>
              <a:rPr lang="zh-CN" altLang="en-US" sz="2000" smtClean="0">
                <a:latin typeface="黑体" panose="02010609060101010101" pitchFamily="49" charset="-122"/>
                <a:ea typeface="黑体" panose="02010609060101010101" pitchFamily="49" charset="-122"/>
              </a:rPr>
              <a:t>配置项的拆分例子</a:t>
            </a:r>
            <a:r>
              <a:rPr lang="zh-CN" altLang="en-US" sz="1800" smtClean="0">
                <a:solidFill>
                  <a:srgbClr val="000000"/>
                </a:solidFill>
                <a:latin typeface="黑体" panose="02010609060101010101" pitchFamily="49" charset="-122"/>
                <a:ea typeface="黑体" panose="02010609060101010101" pitchFamily="49" charset="-122"/>
              </a:rPr>
              <a:t> </a:t>
            </a:r>
          </a:p>
          <a:p>
            <a:pPr eaLnBrk="1" hangingPunct="1">
              <a:buFont typeface="Wingdings 2" panose="05020102010507070707" pitchFamily="18" charset="2"/>
              <a:buNone/>
            </a:pPr>
            <a:r>
              <a:rPr lang="zh-CN" altLang="en-US" sz="1800" smtClean="0">
                <a:solidFill>
                  <a:schemeClr val="accent2"/>
                </a:solidFill>
                <a:latin typeface="黑体" panose="02010609060101010101" pitchFamily="49" charset="-122"/>
                <a:ea typeface="黑体" panose="02010609060101010101" pitchFamily="49" charset="-122"/>
              </a:rPr>
              <a:t>   </a:t>
            </a:r>
            <a:r>
              <a:rPr lang="en-US" altLang="zh-CN" sz="2000" smtClean="0">
                <a:solidFill>
                  <a:schemeClr val="accent1"/>
                </a:solidFill>
                <a:ea typeface="黑体" panose="02010609060101010101" pitchFamily="49" charset="-122"/>
              </a:rPr>
              <a:t>——</a:t>
            </a:r>
            <a:r>
              <a:rPr lang="zh-CN" altLang="en-US" sz="2000" smtClean="0">
                <a:solidFill>
                  <a:schemeClr val="accent1"/>
                </a:solidFill>
                <a:latin typeface="宋体" panose="02010600030101010101" pitchFamily="2" charset="-122"/>
                <a:ea typeface="黑体" panose="02010609060101010101" pitchFamily="49" charset="-122"/>
              </a:rPr>
              <a:t>设计规格说明书</a:t>
            </a:r>
            <a:endParaRPr lang="zh-CN" altLang="en-US" sz="2000" smtClean="0">
              <a:solidFill>
                <a:schemeClr val="accent1"/>
              </a:solidFill>
              <a:latin typeface="黑体" panose="02010609060101010101" pitchFamily="49" charset="-122"/>
              <a:ea typeface="黑体" panose="02010609060101010101" pitchFamily="49" charset="-122"/>
            </a:endParaRPr>
          </a:p>
          <a:p>
            <a:pPr lvl="1" eaLnBrk="1" hangingPunct="1">
              <a:lnSpc>
                <a:spcPct val="110000"/>
              </a:lnSpc>
              <a:spcBef>
                <a:spcPct val="50000"/>
              </a:spcBef>
            </a:pPr>
            <a:r>
              <a:rPr lang="zh-CN" altLang="en-US" sz="2000" smtClean="0">
                <a:solidFill>
                  <a:srgbClr val="000000"/>
                </a:solidFill>
                <a:latin typeface="宋体" panose="02010600030101010101" pitchFamily="2" charset="-122"/>
              </a:rPr>
              <a:t> </a:t>
            </a:r>
            <a:r>
              <a:rPr lang="zh-CN" altLang="en-US" sz="2000" smtClean="0">
                <a:solidFill>
                  <a:srgbClr val="CC6600"/>
                </a:solidFill>
                <a:latin typeface="黑体" panose="02010609060101010101" pitchFamily="49" charset="-122"/>
                <a:ea typeface="黑体" panose="02010609060101010101" pitchFamily="49" charset="-122"/>
              </a:rPr>
              <a:t>数据设计描述</a:t>
            </a:r>
          </a:p>
          <a:p>
            <a:pPr lvl="1" eaLnBrk="1" hangingPunct="1">
              <a:lnSpc>
                <a:spcPct val="110000"/>
              </a:lnSpc>
            </a:pPr>
            <a:r>
              <a:rPr lang="zh-CN" altLang="en-US" sz="2000" smtClean="0">
                <a:solidFill>
                  <a:srgbClr val="CC6600"/>
                </a:solidFill>
                <a:latin typeface="黑体" panose="02010609060101010101" pitchFamily="49" charset="-122"/>
                <a:ea typeface="黑体" panose="02010609060101010101" pitchFamily="49" charset="-122"/>
              </a:rPr>
              <a:t> 总体结构设计描述</a:t>
            </a:r>
          </a:p>
          <a:p>
            <a:pPr lvl="1" eaLnBrk="1" hangingPunct="1">
              <a:lnSpc>
                <a:spcPct val="110000"/>
              </a:lnSpc>
            </a:pPr>
            <a:r>
              <a:rPr lang="zh-CN" altLang="en-US" sz="2000" smtClean="0">
                <a:solidFill>
                  <a:srgbClr val="CC6600"/>
                </a:solidFill>
                <a:latin typeface="黑体" panose="02010609060101010101" pitchFamily="49" charset="-122"/>
                <a:ea typeface="黑体" panose="02010609060101010101" pitchFamily="49" charset="-122"/>
              </a:rPr>
              <a:t> 模块设计描述</a:t>
            </a:r>
          </a:p>
          <a:p>
            <a:pPr lvl="1" eaLnBrk="1" hangingPunct="1">
              <a:lnSpc>
                <a:spcPct val="110000"/>
              </a:lnSpc>
            </a:pPr>
            <a:r>
              <a:rPr lang="zh-CN" altLang="en-US" sz="2000" smtClean="0">
                <a:solidFill>
                  <a:srgbClr val="CC6600"/>
                </a:solidFill>
                <a:latin typeface="黑体" panose="02010609060101010101" pitchFamily="49" charset="-122"/>
                <a:ea typeface="黑体" panose="02010609060101010101" pitchFamily="49" charset="-122"/>
              </a:rPr>
              <a:t> 界面设计描述</a:t>
            </a:r>
          </a:p>
          <a:p>
            <a:pPr lvl="2" eaLnBrk="1" hangingPunct="1">
              <a:lnSpc>
                <a:spcPct val="110000"/>
              </a:lnSpc>
            </a:pPr>
            <a:r>
              <a:rPr lang="zh-CN" altLang="en-US" smtClean="0">
                <a:solidFill>
                  <a:srgbClr val="CC6600"/>
                </a:solidFill>
                <a:latin typeface="黑体" panose="02010609060101010101" pitchFamily="49" charset="-122"/>
                <a:ea typeface="黑体" panose="02010609060101010101" pitchFamily="49" charset="-122"/>
              </a:rPr>
              <a:t>界面设计</a:t>
            </a:r>
            <a:r>
              <a:rPr lang="en-US" altLang="zh-CN" smtClean="0">
                <a:solidFill>
                  <a:srgbClr val="CC6600"/>
                </a:solidFill>
                <a:latin typeface="黑体" panose="02010609060101010101" pitchFamily="49" charset="-122"/>
                <a:ea typeface="黑体" panose="02010609060101010101" pitchFamily="49" charset="-122"/>
              </a:rPr>
              <a:t>1</a:t>
            </a:r>
          </a:p>
          <a:p>
            <a:pPr lvl="2" eaLnBrk="1" hangingPunct="1">
              <a:lnSpc>
                <a:spcPct val="110000"/>
              </a:lnSpc>
            </a:pPr>
            <a:r>
              <a:rPr lang="zh-CN" altLang="en-US" smtClean="0">
                <a:solidFill>
                  <a:srgbClr val="CC6600"/>
                </a:solidFill>
                <a:latin typeface="黑体" panose="02010609060101010101" pitchFamily="49" charset="-122"/>
                <a:ea typeface="黑体" panose="02010609060101010101" pitchFamily="49" charset="-122"/>
              </a:rPr>
              <a:t>界面设计</a:t>
            </a:r>
            <a:r>
              <a:rPr lang="en-US" altLang="zh-CN" smtClean="0">
                <a:solidFill>
                  <a:srgbClr val="CC6600"/>
                </a:solidFill>
                <a:latin typeface="黑体" panose="02010609060101010101" pitchFamily="49" charset="-122"/>
                <a:ea typeface="黑体" panose="02010609060101010101" pitchFamily="49" charset="-122"/>
              </a:rPr>
              <a:t>2</a:t>
            </a:r>
          </a:p>
          <a:p>
            <a:pPr lvl="2" eaLnBrk="1" hangingPunct="1">
              <a:lnSpc>
                <a:spcPct val="110000"/>
              </a:lnSpc>
            </a:pPr>
            <a:r>
              <a:rPr lang="en-US" altLang="zh-CN" smtClean="0">
                <a:solidFill>
                  <a:srgbClr val="CC6600"/>
                </a:solidFill>
                <a:latin typeface="宋体" panose="02010600030101010101" pitchFamily="2" charset="-122"/>
                <a:ea typeface="黑体" panose="02010609060101010101" pitchFamily="49" charset="-122"/>
              </a:rPr>
              <a:t>……</a:t>
            </a:r>
            <a:endParaRPr lang="en-US" altLang="zh-CN" smtClean="0">
              <a:solidFill>
                <a:srgbClr val="CC6600"/>
              </a:solidFill>
              <a:latin typeface="黑体" panose="02010609060101010101" pitchFamily="49" charset="-122"/>
              <a:ea typeface="黑体" panose="02010609060101010101" pitchFamily="49" charset="-122"/>
            </a:endParaRPr>
          </a:p>
          <a:p>
            <a:pPr lvl="1" eaLnBrk="1" hangingPunct="1">
              <a:lnSpc>
                <a:spcPct val="110000"/>
              </a:lnSpc>
            </a:pPr>
            <a:r>
              <a:rPr lang="en-US" altLang="zh-CN" sz="2000" smtClean="0">
                <a:solidFill>
                  <a:srgbClr val="CC6600"/>
                </a:solidFill>
                <a:latin typeface="黑体" panose="02010609060101010101" pitchFamily="49" charset="-122"/>
                <a:ea typeface="黑体" panose="02010609060101010101" pitchFamily="49" charset="-122"/>
              </a:rPr>
              <a:t> </a:t>
            </a:r>
            <a:r>
              <a:rPr lang="zh-CN" altLang="en-US" sz="2000" smtClean="0">
                <a:solidFill>
                  <a:srgbClr val="CC6600"/>
                </a:solidFill>
                <a:latin typeface="黑体" panose="02010609060101010101" pitchFamily="49" charset="-122"/>
                <a:ea typeface="黑体" panose="02010609060101010101" pitchFamily="49" charset="-122"/>
              </a:rPr>
              <a:t>对象描述</a:t>
            </a:r>
            <a:br>
              <a:rPr lang="zh-CN" altLang="en-US" sz="2000" smtClean="0">
                <a:solidFill>
                  <a:srgbClr val="CC6600"/>
                </a:solidFill>
                <a:latin typeface="黑体" panose="02010609060101010101" pitchFamily="49" charset="-122"/>
                <a:ea typeface="黑体" panose="02010609060101010101" pitchFamily="49" charset="-122"/>
              </a:rPr>
            </a:br>
            <a:endParaRPr lang="zh-CN" altLang="en-US" sz="2000" smtClean="0">
              <a:solidFill>
                <a:srgbClr val="CC6600"/>
              </a:solidFill>
              <a:latin typeface="黑体" panose="02010609060101010101" pitchFamily="49" charset="-122"/>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639"/>
    </mc:Choice>
    <mc:Fallback>
      <p:transition spd="slow" advTm="65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37891" name="Rectangle 3"/>
          <p:cNvSpPr>
            <a:spLocks noGrp="1" noChangeArrowheads="1"/>
          </p:cNvSpPr>
          <p:nvPr>
            <p:ph type="body" idx="1"/>
          </p:nvPr>
        </p:nvSpPr>
        <p:spPr>
          <a:xfrm>
            <a:off x="323850" y="1916113"/>
            <a:ext cx="8640763" cy="4941887"/>
          </a:xfrm>
        </p:spPr>
        <p:txBody>
          <a:bodyPr/>
          <a:lstStyle/>
          <a:p>
            <a:pPr eaLnBrk="1" hangingPunct="1"/>
            <a:r>
              <a:rPr lang="zh-CN" altLang="en-US" sz="2000" smtClean="0">
                <a:latin typeface="黑体" panose="02010609060101010101" pitchFamily="49" charset="-122"/>
                <a:ea typeface="黑体" panose="02010609060101010101" pitchFamily="49" charset="-122"/>
              </a:rPr>
              <a:t>配置项的标识例子</a:t>
            </a:r>
          </a:p>
          <a:p>
            <a:pPr eaLnBrk="1" hangingPunct="1">
              <a:lnSpc>
                <a:spcPct val="130000"/>
              </a:lnSpc>
              <a:spcBef>
                <a:spcPct val="0"/>
              </a:spcBef>
              <a:buClrTx/>
              <a:buFontTx/>
              <a:buNone/>
            </a:pPr>
            <a:r>
              <a:rPr lang="zh-CN" altLang="en-US" sz="2000" smtClean="0"/>
              <a:t>    </a:t>
            </a:r>
            <a:r>
              <a:rPr lang="en-US" altLang="zh-CN" sz="2000" smtClean="0">
                <a:solidFill>
                  <a:schemeClr val="accent2"/>
                </a:solidFill>
              </a:rPr>
              <a:t>——</a:t>
            </a:r>
            <a:r>
              <a:rPr lang="zh-CN" altLang="en-US" sz="2000" smtClean="0">
                <a:solidFill>
                  <a:schemeClr val="accent2"/>
                </a:solidFill>
              </a:rPr>
              <a:t>配置项被唯一的标识</a:t>
            </a:r>
            <a:endParaRPr lang="zh-CN" altLang="en-US" sz="2000" smtClean="0">
              <a:solidFill>
                <a:schemeClr val="accent2"/>
              </a:solidFill>
              <a:latin typeface="黑体" panose="02010609060101010101" pitchFamily="49" charset="-122"/>
              <a:ea typeface="黑体" panose="02010609060101010101" pitchFamily="49" charset="-122"/>
            </a:endParaRPr>
          </a:p>
          <a:p>
            <a:pPr eaLnBrk="1" hangingPunct="1"/>
            <a:endParaRPr lang="zh-CN" altLang="en-US" sz="2000" smtClean="0">
              <a:latin typeface="黑体" panose="02010609060101010101" pitchFamily="49" charset="-122"/>
              <a:ea typeface="黑体" panose="02010609060101010101" pitchFamily="49" charset="-122"/>
            </a:endParaRPr>
          </a:p>
          <a:p>
            <a:pPr eaLnBrk="1" hangingPunct="1"/>
            <a:endParaRPr lang="en-US" altLang="zh-CN" smtClean="0"/>
          </a:p>
        </p:txBody>
      </p:sp>
      <p:grpSp>
        <p:nvGrpSpPr>
          <p:cNvPr id="37892" name="Group 4"/>
          <p:cNvGrpSpPr>
            <a:grpSpLocks/>
          </p:cNvGrpSpPr>
          <p:nvPr/>
        </p:nvGrpSpPr>
        <p:grpSpPr bwMode="auto">
          <a:xfrm>
            <a:off x="611188" y="2708275"/>
            <a:ext cx="8077200" cy="3240088"/>
            <a:chOff x="2293" y="12117"/>
            <a:chExt cx="7599" cy="2476"/>
          </a:xfrm>
        </p:grpSpPr>
        <p:sp>
          <p:nvSpPr>
            <p:cNvPr id="37893" name="Text Box 5"/>
            <p:cNvSpPr txBox="1">
              <a:spLocks noChangeArrowheads="1"/>
            </p:cNvSpPr>
            <p:nvPr/>
          </p:nvSpPr>
          <p:spPr bwMode="auto">
            <a:xfrm>
              <a:off x="2293" y="14111"/>
              <a:ext cx="4320" cy="482"/>
            </a:xfrm>
            <a:prstGeom prst="rect">
              <a:avLst/>
            </a:prstGeom>
            <a:solidFill>
              <a:srgbClr val="FFCC00"/>
            </a:solidFill>
            <a:ln>
              <a:noFill/>
            </a:ln>
            <a:effectLst/>
            <a:extLst>
              <a:ext uri="{91240B29-F687-4F45-9708-019B960494DF}">
                <a14:hiddenLine xmlns:a14="http://schemas.microsoft.com/office/drawing/2010/main" w="7620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en-US" altLang="zh-CN" sz="1800">
                  <a:solidFill>
                    <a:schemeClr val="accent2"/>
                  </a:solidFill>
                  <a:latin typeface="Times New Roman" panose="02020603050405020304" pitchFamily="18" charset="0"/>
                </a:rPr>
                <a:t>QTD</a:t>
              </a:r>
              <a:r>
                <a:rPr kumimoji="0" lang="en-US" altLang="zh-CN" sz="1800">
                  <a:solidFill>
                    <a:schemeClr val="tx1"/>
                  </a:solidFill>
                  <a:latin typeface="Times New Roman" panose="02020603050405020304" pitchFamily="18" charset="0"/>
                </a:rPr>
                <a:t>-School–</a:t>
              </a:r>
              <a:r>
                <a:rPr kumimoji="0" lang="en-US" altLang="zh-CN" sz="1800">
                  <a:latin typeface="Times New Roman" panose="02020603050405020304" pitchFamily="18" charset="0"/>
                </a:rPr>
                <a:t>RM</a:t>
              </a:r>
              <a:r>
                <a:rPr kumimoji="0" lang="en-US" altLang="zh-CN" sz="1800">
                  <a:solidFill>
                    <a:schemeClr val="tx1"/>
                  </a:solidFill>
                  <a:latin typeface="Times New Roman" panose="02020603050405020304" pitchFamily="18" charset="0"/>
                </a:rPr>
                <a:t>–</a:t>
              </a:r>
              <a:r>
                <a:rPr kumimoji="0" lang="en-US" altLang="zh-CN" sz="1800">
                  <a:solidFill>
                    <a:schemeClr val="accent1"/>
                  </a:solidFill>
                  <a:latin typeface="Times New Roman" panose="02020603050405020304" pitchFamily="18" charset="0"/>
                </a:rPr>
                <a:t>SRS</a:t>
              </a:r>
              <a:r>
                <a:rPr kumimoji="0" lang="en-US" altLang="zh-CN" sz="1800">
                  <a:solidFill>
                    <a:schemeClr val="tx1"/>
                  </a:solidFill>
                  <a:latin typeface="Times New Roman" panose="02020603050405020304" pitchFamily="18" charset="0"/>
                </a:rPr>
                <a:t>-</a:t>
              </a:r>
              <a:r>
                <a:rPr kumimoji="0" lang="en-US" altLang="zh-CN" sz="1800">
                  <a:solidFill>
                    <a:srgbClr val="CC6600"/>
                  </a:solidFill>
                  <a:latin typeface="Times New Roman" panose="02020603050405020304" pitchFamily="18" charset="0"/>
                </a:rPr>
                <a:t>v1.0</a:t>
              </a:r>
            </a:p>
          </p:txBody>
        </p:sp>
        <p:sp>
          <p:nvSpPr>
            <p:cNvPr id="37894" name="Text Box 6"/>
            <p:cNvSpPr txBox="1">
              <a:spLocks noChangeArrowheads="1"/>
            </p:cNvSpPr>
            <p:nvPr/>
          </p:nvSpPr>
          <p:spPr bwMode="auto">
            <a:xfrm>
              <a:off x="6904" y="12117"/>
              <a:ext cx="2988" cy="2175"/>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lnSpc>
                  <a:spcPct val="120000"/>
                </a:lnSpc>
                <a:spcAft>
                  <a:spcPts val="100"/>
                </a:spcAft>
              </a:pPr>
              <a:r>
                <a:rPr kumimoji="0" lang="zh-CN" altLang="en-US" sz="2000">
                  <a:solidFill>
                    <a:schemeClr val="accent2"/>
                  </a:solidFill>
                  <a:latin typeface="黑体" panose="02010609060101010101" pitchFamily="49" charset="-122"/>
                  <a:ea typeface="黑体" panose="02010609060101010101" pitchFamily="49" charset="-122"/>
                </a:rPr>
                <a:t>公司：</a:t>
              </a:r>
              <a:r>
                <a:rPr kumimoji="0" lang="en-US" altLang="zh-CN" sz="2000">
                  <a:solidFill>
                    <a:schemeClr val="accent2"/>
                  </a:solidFill>
                  <a:latin typeface="黑体" panose="02010609060101010101" pitchFamily="49" charset="-122"/>
                  <a:ea typeface="黑体" panose="02010609060101010101" pitchFamily="49" charset="-122"/>
                </a:rPr>
                <a:t>3</a:t>
              </a:r>
              <a:r>
                <a:rPr kumimoji="0" lang="zh-CN" altLang="en-US" sz="2000">
                  <a:solidFill>
                    <a:schemeClr val="accent2"/>
                  </a:solidFill>
                  <a:latin typeface="黑体" panose="02010609060101010101" pitchFamily="49" charset="-122"/>
                  <a:ea typeface="黑体" panose="02010609060101010101" pitchFamily="49" charset="-122"/>
                </a:rPr>
                <a:t>个字符</a:t>
              </a:r>
            </a:p>
            <a:p>
              <a:pPr algn="just">
                <a:lnSpc>
                  <a:spcPct val="120000"/>
                </a:lnSpc>
                <a:spcAft>
                  <a:spcPts val="100"/>
                </a:spcAft>
              </a:pPr>
              <a:r>
                <a:rPr kumimoji="0" lang="zh-CN" altLang="en-US" sz="2000">
                  <a:solidFill>
                    <a:schemeClr val="tx1"/>
                  </a:solidFill>
                  <a:latin typeface="黑体" panose="02010609060101010101" pitchFamily="49" charset="-122"/>
                  <a:ea typeface="黑体" panose="02010609060101010101" pitchFamily="49" charset="-122"/>
                </a:rPr>
                <a:t>项目：最长</a:t>
              </a:r>
              <a:r>
                <a:rPr kumimoji="0" lang="en-US" altLang="zh-CN" sz="2000">
                  <a:solidFill>
                    <a:schemeClr val="tx1"/>
                  </a:solidFill>
                  <a:latin typeface="黑体" panose="02010609060101010101" pitchFamily="49" charset="-122"/>
                  <a:ea typeface="黑体" panose="02010609060101010101" pitchFamily="49" charset="-122"/>
                </a:rPr>
                <a:t>10</a:t>
              </a:r>
              <a:r>
                <a:rPr kumimoji="0" lang="zh-CN" altLang="en-US" sz="2000">
                  <a:solidFill>
                    <a:schemeClr val="tx1"/>
                  </a:solidFill>
                  <a:latin typeface="黑体" panose="02010609060101010101" pitchFamily="49" charset="-122"/>
                  <a:ea typeface="黑体" panose="02010609060101010101" pitchFamily="49" charset="-122"/>
                </a:rPr>
                <a:t>个字符</a:t>
              </a:r>
            </a:p>
            <a:p>
              <a:pPr algn="just">
                <a:lnSpc>
                  <a:spcPct val="120000"/>
                </a:lnSpc>
                <a:spcAft>
                  <a:spcPts val="100"/>
                </a:spcAft>
              </a:pPr>
              <a:r>
                <a:rPr kumimoji="0" lang="zh-CN" altLang="en-US" sz="2000">
                  <a:latin typeface="黑体" panose="02010609060101010101" pitchFamily="49" charset="-122"/>
                  <a:ea typeface="黑体" panose="02010609060101010101" pitchFamily="49" charset="-122"/>
                </a:rPr>
                <a:t>类型：最长</a:t>
              </a:r>
              <a:r>
                <a:rPr kumimoji="0" lang="en-US" altLang="zh-CN" sz="2000">
                  <a:latin typeface="黑体" panose="02010609060101010101" pitchFamily="49" charset="-122"/>
                  <a:ea typeface="黑体" panose="02010609060101010101" pitchFamily="49" charset="-122"/>
                </a:rPr>
                <a:t>5</a:t>
              </a:r>
              <a:r>
                <a:rPr kumimoji="0" lang="zh-CN" altLang="en-US" sz="2000">
                  <a:latin typeface="黑体" panose="02010609060101010101" pitchFamily="49" charset="-122"/>
                  <a:ea typeface="黑体" panose="02010609060101010101" pitchFamily="49" charset="-122"/>
                </a:rPr>
                <a:t>个字符</a:t>
              </a:r>
            </a:p>
            <a:p>
              <a:pPr algn="just">
                <a:lnSpc>
                  <a:spcPct val="120000"/>
                </a:lnSpc>
                <a:spcAft>
                  <a:spcPts val="100"/>
                </a:spcAft>
              </a:pPr>
              <a:r>
                <a:rPr kumimoji="0" lang="zh-CN" altLang="en-US" sz="2000">
                  <a:solidFill>
                    <a:schemeClr val="accent1"/>
                  </a:solidFill>
                  <a:latin typeface="黑体" panose="02010609060101010101" pitchFamily="49" charset="-122"/>
                  <a:ea typeface="黑体" panose="02010609060101010101" pitchFamily="49" charset="-122"/>
                </a:rPr>
                <a:t>编号：最长</a:t>
              </a:r>
              <a:r>
                <a:rPr kumimoji="0" lang="en-US" altLang="zh-CN" sz="2000">
                  <a:solidFill>
                    <a:schemeClr val="accent1"/>
                  </a:solidFill>
                  <a:latin typeface="黑体" panose="02010609060101010101" pitchFamily="49" charset="-122"/>
                  <a:ea typeface="黑体" panose="02010609060101010101" pitchFamily="49" charset="-122"/>
                </a:rPr>
                <a:t>8</a:t>
              </a:r>
              <a:r>
                <a:rPr kumimoji="0" lang="zh-CN" altLang="en-US" sz="2000">
                  <a:solidFill>
                    <a:schemeClr val="accent1"/>
                  </a:solidFill>
                  <a:latin typeface="黑体" panose="02010609060101010101" pitchFamily="49" charset="-122"/>
                  <a:ea typeface="黑体" panose="02010609060101010101" pitchFamily="49" charset="-122"/>
                </a:rPr>
                <a:t>位数字</a:t>
              </a:r>
            </a:p>
            <a:p>
              <a:pPr algn="just">
                <a:lnSpc>
                  <a:spcPct val="120000"/>
                </a:lnSpc>
                <a:spcAft>
                  <a:spcPts val="100"/>
                </a:spcAft>
              </a:pPr>
              <a:r>
                <a:rPr kumimoji="0" lang="zh-CN" altLang="en-US" sz="2000">
                  <a:solidFill>
                    <a:srgbClr val="CC6600"/>
                  </a:solidFill>
                  <a:latin typeface="黑体" panose="02010609060101010101" pitchFamily="49" charset="-122"/>
                  <a:ea typeface="黑体" panose="02010609060101010101" pitchFamily="49" charset="-122"/>
                </a:rPr>
                <a:t>版本号：</a:t>
              </a:r>
              <a:r>
                <a:rPr kumimoji="0" lang="en-US" altLang="zh-CN" sz="2000">
                  <a:solidFill>
                    <a:srgbClr val="CC6600"/>
                  </a:solidFill>
                  <a:latin typeface="黑体" panose="02010609060101010101" pitchFamily="49" charset="-122"/>
                  <a:ea typeface="黑体" panose="02010609060101010101" pitchFamily="49" charset="-122"/>
                </a:rPr>
                <a:t>V m.n</a:t>
              </a:r>
              <a:endParaRPr kumimoji="0" lang="en-US" altLang="zh-CN" sz="2000" b="0">
                <a:solidFill>
                  <a:srgbClr val="CC6600"/>
                </a:solidFill>
                <a:latin typeface="黑体" panose="02010609060101010101" pitchFamily="49" charset="-122"/>
                <a:ea typeface="黑体" panose="02010609060101010101" pitchFamily="49" charset="-122"/>
              </a:endParaRPr>
            </a:p>
          </p:txBody>
        </p:sp>
        <p:sp>
          <p:nvSpPr>
            <p:cNvPr id="37895" name="Freeform 7"/>
            <p:cNvSpPr>
              <a:spLocks/>
            </p:cNvSpPr>
            <p:nvPr/>
          </p:nvSpPr>
          <p:spPr bwMode="auto">
            <a:xfrm>
              <a:off x="2653" y="12376"/>
              <a:ext cx="4140" cy="1726"/>
            </a:xfrm>
            <a:custGeom>
              <a:avLst/>
              <a:gdLst>
                <a:gd name="T0" fmla="*/ 0 w 2736"/>
                <a:gd name="T1" fmla="*/ 6896 h 432"/>
                <a:gd name="T2" fmla="*/ 0 w 2736"/>
                <a:gd name="T3" fmla="*/ 0 h 432"/>
                <a:gd name="T4" fmla="*/ 6264 w 2736"/>
                <a:gd name="T5" fmla="*/ 0 h 432"/>
                <a:gd name="T6" fmla="*/ 0 60000 65536"/>
                <a:gd name="T7" fmla="*/ 0 60000 65536"/>
                <a:gd name="T8" fmla="*/ 0 60000 65536"/>
              </a:gdLst>
              <a:ahLst/>
              <a:cxnLst>
                <a:cxn ang="T6">
                  <a:pos x="T0" y="T1"/>
                </a:cxn>
                <a:cxn ang="T7">
                  <a:pos x="T2" y="T3"/>
                </a:cxn>
                <a:cxn ang="T8">
                  <a:pos x="T4" y="T5"/>
                </a:cxn>
              </a:cxnLst>
              <a:rect l="0" t="0" r="r" b="b"/>
              <a:pathLst>
                <a:path w="2736" h="432">
                  <a:moveTo>
                    <a:pt x="0" y="432"/>
                  </a:moveTo>
                  <a:lnTo>
                    <a:pt x="0" y="0"/>
                  </a:lnTo>
                  <a:lnTo>
                    <a:pt x="2736" y="0"/>
                  </a:lnTo>
                </a:path>
              </a:pathLst>
            </a:custGeom>
            <a:solidFill>
              <a:srgbClr val="FFCC00"/>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896" name="Freeform 8"/>
            <p:cNvSpPr>
              <a:spLocks/>
            </p:cNvSpPr>
            <p:nvPr/>
          </p:nvSpPr>
          <p:spPr bwMode="auto">
            <a:xfrm>
              <a:off x="3173" y="12646"/>
              <a:ext cx="3600" cy="1486"/>
            </a:xfrm>
            <a:custGeom>
              <a:avLst/>
              <a:gdLst>
                <a:gd name="T0" fmla="*/ 0 w 2736"/>
                <a:gd name="T1" fmla="*/ 5112 h 432"/>
                <a:gd name="T2" fmla="*/ 0 w 2736"/>
                <a:gd name="T3" fmla="*/ 0 h 432"/>
                <a:gd name="T4" fmla="*/ 4737 w 2736"/>
                <a:gd name="T5" fmla="*/ 0 h 432"/>
                <a:gd name="T6" fmla="*/ 0 60000 65536"/>
                <a:gd name="T7" fmla="*/ 0 60000 65536"/>
                <a:gd name="T8" fmla="*/ 0 60000 65536"/>
              </a:gdLst>
              <a:ahLst/>
              <a:cxnLst>
                <a:cxn ang="T6">
                  <a:pos x="T0" y="T1"/>
                </a:cxn>
                <a:cxn ang="T7">
                  <a:pos x="T2" y="T3"/>
                </a:cxn>
                <a:cxn ang="T8">
                  <a:pos x="T4" y="T5"/>
                </a:cxn>
              </a:cxnLst>
              <a:rect l="0" t="0" r="r" b="b"/>
              <a:pathLst>
                <a:path w="2736" h="432">
                  <a:moveTo>
                    <a:pt x="0" y="432"/>
                  </a:moveTo>
                  <a:lnTo>
                    <a:pt x="0" y="0"/>
                  </a:lnTo>
                  <a:lnTo>
                    <a:pt x="2736" y="0"/>
                  </a:lnTo>
                </a:path>
              </a:pathLst>
            </a:custGeom>
            <a:solidFill>
              <a:srgbClr val="FFCC00"/>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897" name="Freeform 9"/>
            <p:cNvSpPr>
              <a:spLocks/>
            </p:cNvSpPr>
            <p:nvPr/>
          </p:nvSpPr>
          <p:spPr bwMode="auto">
            <a:xfrm>
              <a:off x="4140" y="13236"/>
              <a:ext cx="2580" cy="849"/>
            </a:xfrm>
            <a:custGeom>
              <a:avLst/>
              <a:gdLst>
                <a:gd name="T0" fmla="*/ 0 w 2736"/>
                <a:gd name="T1" fmla="*/ 1669 h 432"/>
                <a:gd name="T2" fmla="*/ 0 w 2736"/>
                <a:gd name="T3" fmla="*/ 0 h 432"/>
                <a:gd name="T4" fmla="*/ 2433 w 2736"/>
                <a:gd name="T5" fmla="*/ 0 h 432"/>
                <a:gd name="T6" fmla="*/ 0 60000 65536"/>
                <a:gd name="T7" fmla="*/ 0 60000 65536"/>
                <a:gd name="T8" fmla="*/ 0 60000 65536"/>
              </a:gdLst>
              <a:ahLst/>
              <a:cxnLst>
                <a:cxn ang="T6">
                  <a:pos x="T0" y="T1"/>
                </a:cxn>
                <a:cxn ang="T7">
                  <a:pos x="T2" y="T3"/>
                </a:cxn>
                <a:cxn ang="T8">
                  <a:pos x="T4" y="T5"/>
                </a:cxn>
              </a:cxnLst>
              <a:rect l="0" t="0" r="r" b="b"/>
              <a:pathLst>
                <a:path w="2736" h="432">
                  <a:moveTo>
                    <a:pt x="0" y="432"/>
                  </a:moveTo>
                  <a:lnTo>
                    <a:pt x="0" y="0"/>
                  </a:lnTo>
                  <a:lnTo>
                    <a:pt x="2736" y="0"/>
                  </a:lnTo>
                </a:path>
              </a:pathLst>
            </a:custGeom>
            <a:solidFill>
              <a:srgbClr val="FFCC00"/>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898" name="Freeform 10"/>
            <p:cNvSpPr>
              <a:spLocks/>
            </p:cNvSpPr>
            <p:nvPr/>
          </p:nvSpPr>
          <p:spPr bwMode="auto">
            <a:xfrm>
              <a:off x="4680" y="13450"/>
              <a:ext cx="2035" cy="629"/>
            </a:xfrm>
            <a:custGeom>
              <a:avLst/>
              <a:gdLst>
                <a:gd name="T0" fmla="*/ 0 w 2736"/>
                <a:gd name="T1" fmla="*/ 916 h 432"/>
                <a:gd name="T2" fmla="*/ 0 w 2736"/>
                <a:gd name="T3" fmla="*/ 0 h 432"/>
                <a:gd name="T4" fmla="*/ 1514 w 2736"/>
                <a:gd name="T5" fmla="*/ 0 h 432"/>
                <a:gd name="T6" fmla="*/ 0 60000 65536"/>
                <a:gd name="T7" fmla="*/ 0 60000 65536"/>
                <a:gd name="T8" fmla="*/ 0 60000 65536"/>
              </a:gdLst>
              <a:ahLst/>
              <a:cxnLst>
                <a:cxn ang="T6">
                  <a:pos x="T0" y="T1"/>
                </a:cxn>
                <a:cxn ang="T7">
                  <a:pos x="T2" y="T3"/>
                </a:cxn>
                <a:cxn ang="T8">
                  <a:pos x="T4" y="T5"/>
                </a:cxn>
              </a:cxnLst>
              <a:rect l="0" t="0" r="r" b="b"/>
              <a:pathLst>
                <a:path w="2736" h="432">
                  <a:moveTo>
                    <a:pt x="0" y="432"/>
                  </a:moveTo>
                  <a:lnTo>
                    <a:pt x="0" y="0"/>
                  </a:lnTo>
                  <a:lnTo>
                    <a:pt x="2736" y="0"/>
                  </a:lnTo>
                </a:path>
              </a:pathLst>
            </a:custGeom>
            <a:solidFill>
              <a:srgbClr val="FFCC00"/>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899" name="Freeform 11"/>
            <p:cNvSpPr>
              <a:spLocks/>
            </p:cNvSpPr>
            <p:nvPr/>
          </p:nvSpPr>
          <p:spPr bwMode="auto">
            <a:xfrm>
              <a:off x="3621" y="12973"/>
              <a:ext cx="3142" cy="1109"/>
            </a:xfrm>
            <a:custGeom>
              <a:avLst/>
              <a:gdLst>
                <a:gd name="T0" fmla="*/ 0 w 2736"/>
                <a:gd name="T1" fmla="*/ 2847 h 432"/>
                <a:gd name="T2" fmla="*/ 0 w 2736"/>
                <a:gd name="T3" fmla="*/ 0 h 432"/>
                <a:gd name="T4" fmla="*/ 3608 w 2736"/>
                <a:gd name="T5" fmla="*/ 0 h 432"/>
                <a:gd name="T6" fmla="*/ 0 60000 65536"/>
                <a:gd name="T7" fmla="*/ 0 60000 65536"/>
                <a:gd name="T8" fmla="*/ 0 60000 65536"/>
              </a:gdLst>
              <a:ahLst/>
              <a:cxnLst>
                <a:cxn ang="T6">
                  <a:pos x="T0" y="T1"/>
                </a:cxn>
                <a:cxn ang="T7">
                  <a:pos x="T2" y="T3"/>
                </a:cxn>
                <a:cxn ang="T8">
                  <a:pos x="T4" y="T5"/>
                </a:cxn>
              </a:cxnLst>
              <a:rect l="0" t="0" r="r" b="b"/>
              <a:pathLst>
                <a:path w="2736" h="432">
                  <a:moveTo>
                    <a:pt x="0" y="432"/>
                  </a:moveTo>
                  <a:lnTo>
                    <a:pt x="0" y="0"/>
                  </a:lnTo>
                  <a:lnTo>
                    <a:pt x="2736" y="0"/>
                  </a:lnTo>
                </a:path>
              </a:pathLst>
            </a:custGeom>
            <a:solidFill>
              <a:srgbClr val="FFCC00"/>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307"/>
    </mc:Choice>
    <mc:Fallback>
      <p:transition spd="slow" advTm="38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38915" name="Rectangle 3"/>
          <p:cNvSpPr>
            <a:spLocks noGrp="1" noChangeArrowheads="1"/>
          </p:cNvSpPr>
          <p:nvPr>
            <p:ph type="body" idx="1"/>
          </p:nvPr>
        </p:nvSpPr>
        <p:spPr>
          <a:xfrm>
            <a:off x="468313" y="1844675"/>
            <a:ext cx="8496300" cy="5013325"/>
          </a:xfrm>
        </p:spPr>
        <p:txBody>
          <a:bodyPr/>
          <a:lstStyle/>
          <a:p>
            <a:pPr eaLnBrk="1" hangingPunct="1"/>
            <a:r>
              <a:rPr lang="zh-CN" altLang="en-US" sz="2000" smtClean="0">
                <a:latin typeface="黑体" panose="02010609060101010101" pitchFamily="49" charset="-122"/>
                <a:ea typeface="黑体" panose="02010609060101010101" pitchFamily="49" charset="-122"/>
              </a:rPr>
              <a:t>配置项的跟踪</a:t>
            </a:r>
          </a:p>
          <a:p>
            <a:pPr eaLnBrk="1" hangingPunct="1">
              <a:buFont typeface="Wingdings 2" panose="05020102010507070707" pitchFamily="18" charset="2"/>
              <a:buNone/>
            </a:pPr>
            <a:r>
              <a:rPr lang="zh-CN" altLang="en-US" sz="2000" smtClean="0">
                <a:latin typeface="宋体" panose="02010600030101010101" pitchFamily="2" charset="-122"/>
              </a:rPr>
              <a:t>   </a:t>
            </a:r>
            <a:r>
              <a:rPr lang="en-US" altLang="zh-CN" sz="2000" smtClean="0">
                <a:solidFill>
                  <a:schemeClr val="accent2"/>
                </a:solidFill>
              </a:rPr>
              <a:t>——</a:t>
            </a:r>
            <a:r>
              <a:rPr lang="zh-CN" altLang="en-US" sz="2000" smtClean="0">
                <a:solidFill>
                  <a:schemeClr val="accent2"/>
                </a:solidFill>
                <a:latin typeface="宋体" panose="02010600030101010101" pitchFamily="2" charset="-122"/>
              </a:rPr>
              <a:t>建立相互间的对应关系</a:t>
            </a:r>
          </a:p>
        </p:txBody>
      </p:sp>
      <p:pic>
        <p:nvPicPr>
          <p:cNvPr id="3891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708275"/>
            <a:ext cx="5400675" cy="4076700"/>
          </a:xfrm>
          <a:prstGeom prst="rect">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646"/>
    </mc:Choice>
    <mc:Fallback>
      <p:transition spd="slow" advTm="45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39939" name="Rectangle 3"/>
          <p:cNvSpPr>
            <a:spLocks noGrp="1" noChangeArrowheads="1"/>
          </p:cNvSpPr>
          <p:nvPr>
            <p:ph type="body" idx="1"/>
          </p:nvPr>
        </p:nvSpPr>
        <p:spPr>
          <a:xfrm>
            <a:off x="395288" y="1844675"/>
            <a:ext cx="8569325" cy="5013325"/>
          </a:xfrm>
        </p:spPr>
        <p:txBody>
          <a:bodyPr/>
          <a:lstStyle/>
          <a:p>
            <a:pPr eaLnBrk="1" hangingPunct="1"/>
            <a:r>
              <a:rPr lang="zh-CN" altLang="en-US" sz="2000" smtClean="0">
                <a:solidFill>
                  <a:srgbClr val="CC0000"/>
                </a:solidFill>
                <a:latin typeface="黑体" panose="02010609060101010101" pitchFamily="49" charset="-122"/>
                <a:ea typeface="黑体" panose="02010609060101010101" pitchFamily="49" charset="-122"/>
              </a:rPr>
              <a:t>配置管理环境建立</a:t>
            </a:r>
          </a:p>
          <a:p>
            <a:pPr eaLnBrk="1" hangingPunct="1">
              <a:lnSpc>
                <a:spcPct val="120000"/>
              </a:lnSpc>
              <a:buFont typeface="Wingdings 2" panose="05020102010507070707" pitchFamily="18" charset="2"/>
              <a:buNone/>
            </a:pPr>
            <a:r>
              <a:rPr lang="zh-CN" altLang="en-US" sz="2000" smtClean="0"/>
              <a:t>     </a:t>
            </a:r>
            <a:r>
              <a:rPr lang="en-US" altLang="zh-CN" sz="2000" smtClean="0">
                <a:solidFill>
                  <a:srgbClr val="CC0000"/>
                </a:solidFill>
              </a:rPr>
              <a:t>—— </a:t>
            </a:r>
            <a:r>
              <a:rPr lang="zh-CN" altLang="en-US" sz="2000" smtClean="0">
                <a:solidFill>
                  <a:schemeClr val="accent2"/>
                </a:solidFill>
                <a:latin typeface="宋体" panose="02010600030101010101" pitchFamily="2" charset="-122"/>
              </a:rPr>
              <a:t>建立配置管理库，简称配置库</a:t>
            </a:r>
            <a:r>
              <a:rPr lang="zh-CN" altLang="en-US" sz="2000" smtClean="0">
                <a:latin typeface="宋体" panose="02010600030101010101" pitchFamily="2" charset="-122"/>
              </a:rPr>
              <a:t> 。软件配置管理库是用来存储所有基线配置项及相关文件的等内容的系统，是在软件产品的整个生存期中建立和维护软件产品完整性的主要手段。</a:t>
            </a:r>
          </a:p>
          <a:p>
            <a:pPr lvl="1" eaLnBrk="1" hangingPunct="1">
              <a:lnSpc>
                <a:spcPct val="120000"/>
              </a:lnSpc>
            </a:pPr>
            <a:r>
              <a:rPr lang="zh-CN" altLang="en-US" sz="1800" smtClean="0">
                <a:solidFill>
                  <a:schemeClr val="accent2"/>
                </a:solidFill>
                <a:latin typeface="黑体" panose="02010609060101010101" pitchFamily="49" charset="-122"/>
                <a:ea typeface="黑体" panose="02010609060101010101" pitchFamily="49" charset="-122"/>
              </a:rPr>
              <a:t>开发库</a:t>
            </a:r>
          </a:p>
          <a:p>
            <a:pPr lvl="2" eaLnBrk="1" hangingPunct="1">
              <a:lnSpc>
                <a:spcPct val="120000"/>
              </a:lnSpc>
            </a:pPr>
            <a:r>
              <a:rPr lang="zh-CN" altLang="en-US" sz="1800" smtClean="0">
                <a:latin typeface="宋体" panose="02010600030101010101" pitchFamily="2" charset="-122"/>
              </a:rPr>
              <a:t>开发周期的某个阶段，存放与该阶段工作有关系的信息；开发库也称为工作空间 </a:t>
            </a:r>
          </a:p>
          <a:p>
            <a:pPr lvl="1" eaLnBrk="1" hangingPunct="1">
              <a:lnSpc>
                <a:spcPct val="120000"/>
              </a:lnSpc>
            </a:pPr>
            <a:r>
              <a:rPr lang="zh-CN" altLang="en-US" sz="1800" smtClean="0">
                <a:solidFill>
                  <a:schemeClr val="accent2"/>
                </a:solidFill>
                <a:latin typeface="黑体" panose="02010609060101010101" pitchFamily="49" charset="-122"/>
                <a:ea typeface="黑体" panose="02010609060101010101" pitchFamily="49" charset="-122"/>
              </a:rPr>
              <a:t>受控库</a:t>
            </a:r>
          </a:p>
          <a:p>
            <a:pPr lvl="2" eaLnBrk="1" hangingPunct="1">
              <a:lnSpc>
                <a:spcPct val="120000"/>
              </a:lnSpc>
            </a:pPr>
            <a:r>
              <a:rPr lang="zh-CN" altLang="en-US" sz="1800" smtClean="0">
                <a:latin typeface="宋体" panose="02010600030101010101" pitchFamily="2" charset="-122"/>
              </a:rPr>
              <a:t>开发周期的某个阶段结束时，存放做为该阶段产品及其相关的信息，配置管理对其中的信息进行管理，也称配置库</a:t>
            </a:r>
          </a:p>
          <a:p>
            <a:pPr lvl="1" eaLnBrk="1" hangingPunct="1">
              <a:lnSpc>
                <a:spcPct val="120000"/>
              </a:lnSpc>
            </a:pPr>
            <a:r>
              <a:rPr lang="zh-CN" altLang="en-US" sz="1800" smtClean="0">
                <a:solidFill>
                  <a:schemeClr val="accent2"/>
                </a:solidFill>
                <a:latin typeface="黑体" panose="02010609060101010101" pitchFamily="49" charset="-122"/>
                <a:ea typeface="黑体" panose="02010609060101010101" pitchFamily="49" charset="-122"/>
              </a:rPr>
              <a:t>产品库</a:t>
            </a:r>
          </a:p>
          <a:p>
            <a:pPr lvl="2" eaLnBrk="1" hangingPunct="1">
              <a:lnSpc>
                <a:spcPct val="120000"/>
              </a:lnSpc>
            </a:pPr>
            <a:r>
              <a:rPr lang="zh-CN" altLang="en-US" sz="1800" smtClean="0">
                <a:latin typeface="宋体" panose="02010600030101010101" pitchFamily="2" charset="-122"/>
              </a:rPr>
              <a:t>存放最终产品的软件库</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095"/>
    </mc:Choice>
    <mc:Fallback>
      <p:transition spd="slow" advTm="118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40963" name="Rectangle 3"/>
          <p:cNvSpPr>
            <a:spLocks noGrp="1" noChangeArrowheads="1"/>
          </p:cNvSpPr>
          <p:nvPr>
            <p:ph type="body" sz="half" idx="1"/>
          </p:nvPr>
        </p:nvSpPr>
        <p:spPr>
          <a:xfrm>
            <a:off x="395288" y="1844675"/>
            <a:ext cx="8748712" cy="5013325"/>
          </a:xfrm>
        </p:spPr>
        <p:txBody>
          <a:bodyPr/>
          <a:lstStyle/>
          <a:p>
            <a:pPr eaLnBrk="1" hangingPunct="1"/>
            <a:r>
              <a:rPr lang="zh-CN" altLang="en-US" sz="1800" smtClean="0">
                <a:latin typeface="黑体" panose="02010609060101010101" pitchFamily="49" charset="-122"/>
                <a:ea typeface="黑体" panose="02010609060101010101" pitchFamily="49" charset="-122"/>
              </a:rPr>
              <a:t>受控操作</a:t>
            </a:r>
          </a:p>
          <a:p>
            <a:pPr lvl="1" eaLnBrk="1" hangingPunct="1">
              <a:lnSpc>
                <a:spcPct val="120000"/>
              </a:lnSpc>
            </a:pPr>
            <a:r>
              <a:rPr lang="zh-CN" altLang="en-US" sz="2000" smtClean="0"/>
              <a:t>配置库是集中控制的文件库，提供对所存储文件的版本控制。</a:t>
            </a:r>
          </a:p>
          <a:p>
            <a:pPr lvl="1" eaLnBrk="1" hangingPunct="1">
              <a:lnSpc>
                <a:spcPct val="120000"/>
              </a:lnSpc>
            </a:pPr>
            <a:r>
              <a:rPr lang="zh-CN" altLang="en-US" sz="2000" smtClean="0"/>
              <a:t>从受控库导出的文件自动被锁定直到文件重新被导入，一个版本号自动与新版本文件相关联。</a:t>
            </a:r>
          </a:p>
          <a:p>
            <a:pPr lvl="1" eaLnBrk="1" hangingPunct="1">
              <a:lnSpc>
                <a:spcPct val="120000"/>
              </a:lnSpc>
            </a:pPr>
            <a:r>
              <a:rPr lang="zh-CN" altLang="en-US" sz="2000" smtClean="0"/>
              <a:t>配置库中文件不能更改，任何更改都被视为创建了一个新版本文件。</a:t>
            </a:r>
          </a:p>
          <a:p>
            <a:pPr lvl="1" eaLnBrk="1" hangingPunct="1">
              <a:lnSpc>
                <a:spcPct val="120000"/>
              </a:lnSpc>
            </a:pPr>
            <a:r>
              <a:rPr lang="zh-CN" altLang="en-US" sz="2000" smtClean="0"/>
              <a:t>文件的所有配置管理信息和文件的内容都存储在配置库中。 </a:t>
            </a:r>
          </a:p>
        </p:txBody>
      </p:sp>
      <p:pic>
        <p:nvPicPr>
          <p:cNvPr id="4096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4292600"/>
            <a:ext cx="5991225"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199"/>
    </mc:Choice>
    <mc:Fallback>
      <p:transition spd="slow" advTm="82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41987" name="Rectangle 3"/>
          <p:cNvSpPr>
            <a:spLocks noGrp="1" noChangeArrowheads="1"/>
          </p:cNvSpPr>
          <p:nvPr>
            <p:ph type="body" idx="1"/>
          </p:nvPr>
        </p:nvSpPr>
        <p:spPr>
          <a:xfrm>
            <a:off x="323850" y="1916113"/>
            <a:ext cx="8640763" cy="4941887"/>
          </a:xfrm>
        </p:spPr>
        <p:txBody>
          <a:bodyPr/>
          <a:lstStyle/>
          <a:p>
            <a:pPr eaLnBrk="1" hangingPunct="1">
              <a:lnSpc>
                <a:spcPct val="120000"/>
              </a:lnSpc>
            </a:pPr>
            <a:r>
              <a:rPr lang="zh-CN" altLang="en-US" sz="2000" smtClean="0">
                <a:solidFill>
                  <a:srgbClr val="CC0000"/>
                </a:solidFill>
                <a:latin typeface="黑体" panose="02010609060101010101" pitchFamily="49" charset="-122"/>
                <a:ea typeface="黑体" panose="02010609060101010101" pitchFamily="49" charset="-122"/>
              </a:rPr>
              <a:t>基线变更管理</a:t>
            </a:r>
          </a:p>
          <a:p>
            <a:pPr lvl="1" eaLnBrk="1" hangingPunct="1">
              <a:lnSpc>
                <a:spcPct val="120000"/>
              </a:lnSpc>
            </a:pPr>
            <a:r>
              <a:rPr lang="zh-CN" altLang="en-US" sz="1800" smtClean="0">
                <a:latin typeface="宋体" panose="02010600030101010101" pitchFamily="2" charset="-122"/>
              </a:rPr>
              <a:t> 项目基线（配置项）可能由于种种原因会发生变更，如：客户需求变化、进度变更、成本变更、产品环境变化等。</a:t>
            </a:r>
          </a:p>
          <a:p>
            <a:pPr lvl="1" eaLnBrk="1" hangingPunct="1">
              <a:lnSpc>
                <a:spcPct val="120000"/>
              </a:lnSpc>
            </a:pPr>
            <a:r>
              <a:rPr lang="zh-CN" altLang="en-US" sz="1800" smtClean="0">
                <a:latin typeface="宋体" panose="02010600030101010101" pitchFamily="2" charset="-122"/>
              </a:rPr>
              <a:t> 基线修改（变更）应受到控制，变更管理也称为配置控制，这种变化要经</a:t>
            </a:r>
            <a:r>
              <a:rPr lang="en-US" altLang="zh-CN" sz="1800" smtClean="0"/>
              <a:t>SCCB</a:t>
            </a:r>
            <a:r>
              <a:rPr lang="zh-CN" altLang="en-US" sz="1800" smtClean="0">
                <a:latin typeface="宋体" panose="02010600030101010101" pitchFamily="2" charset="-122"/>
              </a:rPr>
              <a:t>授权，按程序进行控制并记录基线修改的过程。 </a:t>
            </a:r>
          </a:p>
          <a:p>
            <a:pPr eaLnBrk="1" hangingPunct="1">
              <a:lnSpc>
                <a:spcPct val="120000"/>
              </a:lnSpc>
            </a:pPr>
            <a:endParaRPr lang="en-US" altLang="zh-CN" sz="2000" smtClean="0">
              <a:solidFill>
                <a:srgbClr val="CC0000"/>
              </a:solidFill>
              <a:latin typeface="宋体" panose="02010600030101010101" pitchFamily="2" charset="-122"/>
            </a:endParaRPr>
          </a:p>
        </p:txBody>
      </p:sp>
      <p:grpSp>
        <p:nvGrpSpPr>
          <p:cNvPr id="41988" name="Group 4"/>
          <p:cNvGrpSpPr>
            <a:grpSpLocks/>
          </p:cNvGrpSpPr>
          <p:nvPr/>
        </p:nvGrpSpPr>
        <p:grpSpPr bwMode="auto">
          <a:xfrm>
            <a:off x="1403350" y="3898900"/>
            <a:ext cx="6551613" cy="2409825"/>
            <a:chOff x="2340" y="2688"/>
            <a:chExt cx="7920" cy="2184"/>
          </a:xfrm>
        </p:grpSpPr>
        <p:sp>
          <p:nvSpPr>
            <p:cNvPr id="41989" name="Text Box 5"/>
            <p:cNvSpPr txBox="1">
              <a:spLocks noChangeArrowheads="1"/>
            </p:cNvSpPr>
            <p:nvPr/>
          </p:nvSpPr>
          <p:spPr bwMode="auto">
            <a:xfrm>
              <a:off x="5580" y="2688"/>
              <a:ext cx="1440" cy="468"/>
            </a:xfrm>
            <a:prstGeom prst="rect">
              <a:avLst/>
            </a:prstGeom>
            <a:solidFill>
              <a:srgbClr val="86B4E6"/>
            </a:solidFill>
            <a:ln w="9525">
              <a:solidFill>
                <a:srgbClr val="000000"/>
              </a:solidFill>
              <a:miter lim="800000"/>
              <a:headEnd/>
              <a:tailEnd/>
            </a:ln>
          </p:spPr>
          <p:txBody>
            <a:bodyPr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solidFill>
                    <a:srgbClr val="CC6600"/>
                  </a:solidFill>
                  <a:latin typeface="Times New Roman" panose="02020603050405020304" pitchFamily="18" charset="0"/>
                  <a:ea typeface="黑体" panose="02010609060101010101" pitchFamily="49" charset="-122"/>
                </a:rPr>
                <a:t>配置控制</a:t>
              </a:r>
            </a:p>
          </p:txBody>
        </p:sp>
        <p:sp>
          <p:nvSpPr>
            <p:cNvPr id="41990" name="Text Box 6"/>
            <p:cNvSpPr txBox="1">
              <a:spLocks noChangeArrowheads="1"/>
            </p:cNvSpPr>
            <p:nvPr/>
          </p:nvSpPr>
          <p:spPr bwMode="auto">
            <a:xfrm>
              <a:off x="2340" y="4404"/>
              <a:ext cx="1440" cy="468"/>
            </a:xfrm>
            <a:prstGeom prst="rect">
              <a:avLst/>
            </a:prstGeom>
            <a:solidFill>
              <a:srgbClr val="86B4E6"/>
            </a:solidFill>
            <a:ln w="9525">
              <a:solidFill>
                <a:srgbClr val="000000"/>
              </a:solidFill>
              <a:miter lim="800000"/>
              <a:headEnd/>
              <a:tailEnd/>
            </a:ln>
          </p:spPr>
          <p:txBody>
            <a:bodyPr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solidFill>
                    <a:srgbClr val="CC6600"/>
                  </a:solidFill>
                  <a:latin typeface="Times New Roman" panose="02020603050405020304" pitchFamily="18" charset="0"/>
                  <a:ea typeface="黑体" panose="02010609060101010101" pitchFamily="49" charset="-122"/>
                </a:rPr>
                <a:t>变更请求</a:t>
              </a:r>
            </a:p>
          </p:txBody>
        </p:sp>
        <p:sp>
          <p:nvSpPr>
            <p:cNvPr id="41991" name="Text Box 7"/>
            <p:cNvSpPr txBox="1">
              <a:spLocks noChangeArrowheads="1"/>
            </p:cNvSpPr>
            <p:nvPr/>
          </p:nvSpPr>
          <p:spPr bwMode="auto">
            <a:xfrm>
              <a:off x="4500" y="4404"/>
              <a:ext cx="1440" cy="468"/>
            </a:xfrm>
            <a:prstGeom prst="rect">
              <a:avLst/>
            </a:prstGeom>
            <a:solidFill>
              <a:srgbClr val="86B4E6"/>
            </a:solidFill>
            <a:ln w="9525">
              <a:solidFill>
                <a:srgbClr val="000000"/>
              </a:solidFill>
              <a:miter lim="800000"/>
              <a:headEnd/>
              <a:tailEnd/>
            </a:ln>
          </p:spPr>
          <p:txBody>
            <a:bodyPr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solidFill>
                    <a:srgbClr val="CC6600"/>
                  </a:solidFill>
                  <a:latin typeface="Times New Roman" panose="02020603050405020304" pitchFamily="18" charset="0"/>
                  <a:ea typeface="黑体" panose="02010609060101010101" pitchFamily="49" charset="-122"/>
                </a:rPr>
                <a:t>变更评估</a:t>
              </a:r>
            </a:p>
          </p:txBody>
        </p:sp>
        <p:sp>
          <p:nvSpPr>
            <p:cNvPr id="41992" name="Text Box 8"/>
            <p:cNvSpPr txBox="1">
              <a:spLocks noChangeArrowheads="1"/>
            </p:cNvSpPr>
            <p:nvPr/>
          </p:nvSpPr>
          <p:spPr bwMode="auto">
            <a:xfrm>
              <a:off x="6660" y="4404"/>
              <a:ext cx="1440" cy="468"/>
            </a:xfrm>
            <a:prstGeom prst="rect">
              <a:avLst/>
            </a:prstGeom>
            <a:solidFill>
              <a:srgbClr val="86B4E6"/>
            </a:solidFill>
            <a:ln w="9525">
              <a:solidFill>
                <a:srgbClr val="000000"/>
              </a:solidFill>
              <a:miter lim="800000"/>
              <a:headEnd/>
              <a:tailEnd/>
            </a:ln>
          </p:spPr>
          <p:txBody>
            <a:bodyPr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600">
                  <a:solidFill>
                    <a:srgbClr val="CC6600"/>
                  </a:solidFill>
                  <a:latin typeface="黑体" panose="02010609060101010101" pitchFamily="49" charset="-122"/>
                  <a:ea typeface="黑体" panose="02010609060101010101" pitchFamily="49" charset="-122"/>
                </a:rPr>
                <a:t>变更批准</a:t>
              </a:r>
              <a:r>
                <a:rPr kumimoji="0" lang="en-US" altLang="zh-CN" sz="1600">
                  <a:solidFill>
                    <a:srgbClr val="CC6600"/>
                  </a:solidFill>
                  <a:latin typeface="黑体" panose="02010609060101010101" pitchFamily="49" charset="-122"/>
                  <a:ea typeface="黑体" panose="02010609060101010101" pitchFamily="49" charset="-122"/>
                </a:rPr>
                <a:t>/</a:t>
              </a:r>
              <a:r>
                <a:rPr kumimoji="0" lang="zh-CN" altLang="en-US" sz="1600">
                  <a:solidFill>
                    <a:srgbClr val="CC6600"/>
                  </a:solidFill>
                  <a:latin typeface="黑体" panose="02010609060101010101" pitchFamily="49" charset="-122"/>
                  <a:ea typeface="黑体" panose="02010609060101010101" pitchFamily="49" charset="-122"/>
                </a:rPr>
                <a:t>拒绝</a:t>
              </a:r>
            </a:p>
          </p:txBody>
        </p:sp>
        <p:sp>
          <p:nvSpPr>
            <p:cNvPr id="41993" name="Text Box 9"/>
            <p:cNvSpPr txBox="1">
              <a:spLocks noChangeArrowheads="1"/>
            </p:cNvSpPr>
            <p:nvPr/>
          </p:nvSpPr>
          <p:spPr bwMode="auto">
            <a:xfrm>
              <a:off x="8820" y="4404"/>
              <a:ext cx="1440" cy="468"/>
            </a:xfrm>
            <a:prstGeom prst="rect">
              <a:avLst/>
            </a:prstGeom>
            <a:solidFill>
              <a:srgbClr val="86B4E6"/>
            </a:solidFill>
            <a:ln w="9525">
              <a:solidFill>
                <a:srgbClr val="000000"/>
              </a:solidFill>
              <a:miter lim="800000"/>
              <a:headEnd/>
              <a:tailEnd/>
            </a:ln>
          </p:spPr>
          <p:txBody>
            <a:bodyPr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solidFill>
                    <a:srgbClr val="CC6600"/>
                  </a:solidFill>
                  <a:latin typeface="Times New Roman" panose="02020603050405020304" pitchFamily="18" charset="0"/>
                  <a:ea typeface="黑体" panose="02010609060101010101" pitchFamily="49" charset="-122"/>
                </a:rPr>
                <a:t>变更实现</a:t>
              </a:r>
            </a:p>
          </p:txBody>
        </p:sp>
        <p:sp>
          <p:nvSpPr>
            <p:cNvPr id="41994" name="Line 10"/>
            <p:cNvSpPr>
              <a:spLocks noChangeShapeType="1"/>
            </p:cNvSpPr>
            <p:nvPr/>
          </p:nvSpPr>
          <p:spPr bwMode="auto">
            <a:xfrm>
              <a:off x="2880" y="3780"/>
              <a:ext cx="66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5" name="Line 11"/>
            <p:cNvSpPr>
              <a:spLocks noChangeShapeType="1"/>
            </p:cNvSpPr>
            <p:nvPr/>
          </p:nvSpPr>
          <p:spPr bwMode="auto">
            <a:xfrm>
              <a:off x="6300" y="3156"/>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6" name="Line 12"/>
            <p:cNvSpPr>
              <a:spLocks noChangeShapeType="1"/>
            </p:cNvSpPr>
            <p:nvPr/>
          </p:nvSpPr>
          <p:spPr bwMode="auto">
            <a:xfrm>
              <a:off x="5220" y="3780"/>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7" name="Line 13"/>
            <p:cNvSpPr>
              <a:spLocks noChangeShapeType="1"/>
            </p:cNvSpPr>
            <p:nvPr/>
          </p:nvSpPr>
          <p:spPr bwMode="auto">
            <a:xfrm>
              <a:off x="2880" y="3780"/>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8" name="Line 14"/>
            <p:cNvSpPr>
              <a:spLocks noChangeShapeType="1"/>
            </p:cNvSpPr>
            <p:nvPr/>
          </p:nvSpPr>
          <p:spPr bwMode="auto">
            <a:xfrm>
              <a:off x="7380" y="3780"/>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9" name="Line 15"/>
            <p:cNvSpPr>
              <a:spLocks noChangeShapeType="1"/>
            </p:cNvSpPr>
            <p:nvPr/>
          </p:nvSpPr>
          <p:spPr bwMode="auto">
            <a:xfrm>
              <a:off x="9540" y="3780"/>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808"/>
    </mc:Choice>
    <mc:Fallback>
      <p:transition spd="slow" advTm="22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43011" name="Rectangle 3"/>
          <p:cNvSpPr>
            <a:spLocks noGrp="1" noChangeArrowheads="1"/>
          </p:cNvSpPr>
          <p:nvPr>
            <p:ph type="body" idx="1"/>
          </p:nvPr>
        </p:nvSpPr>
        <p:spPr>
          <a:xfrm>
            <a:off x="395288" y="1844675"/>
            <a:ext cx="8748712" cy="5013325"/>
          </a:xfrm>
        </p:spPr>
        <p:txBody>
          <a:bodyPr/>
          <a:lstStyle/>
          <a:p>
            <a:pPr eaLnBrk="1" hangingPunct="1"/>
            <a:r>
              <a:rPr lang="zh-CN" altLang="en-US" sz="2000" smtClean="0">
                <a:ea typeface="黑体" panose="02010609060101010101" pitchFamily="49" charset="-122"/>
              </a:rPr>
              <a:t>变更请求</a:t>
            </a:r>
          </a:p>
        </p:txBody>
      </p:sp>
      <p:grpSp>
        <p:nvGrpSpPr>
          <p:cNvPr id="43012" name="Group 4"/>
          <p:cNvGrpSpPr>
            <a:grpSpLocks/>
          </p:cNvGrpSpPr>
          <p:nvPr/>
        </p:nvGrpSpPr>
        <p:grpSpPr bwMode="auto">
          <a:xfrm>
            <a:off x="1065213" y="2420938"/>
            <a:ext cx="7467600" cy="4032250"/>
            <a:chOff x="-3" y="371"/>
            <a:chExt cx="4349" cy="4846"/>
          </a:xfrm>
        </p:grpSpPr>
        <p:grpSp>
          <p:nvGrpSpPr>
            <p:cNvPr id="43013" name="Group 5"/>
            <p:cNvGrpSpPr>
              <a:grpSpLocks/>
            </p:cNvGrpSpPr>
            <p:nvPr/>
          </p:nvGrpSpPr>
          <p:grpSpPr bwMode="auto">
            <a:xfrm>
              <a:off x="0" y="374"/>
              <a:ext cx="4343" cy="4840"/>
              <a:chOff x="0" y="374"/>
              <a:chExt cx="4343" cy="4840"/>
            </a:xfrm>
          </p:grpSpPr>
          <p:grpSp>
            <p:nvGrpSpPr>
              <p:cNvPr id="43015" name="Group 6"/>
              <p:cNvGrpSpPr>
                <a:grpSpLocks/>
              </p:cNvGrpSpPr>
              <p:nvPr/>
            </p:nvGrpSpPr>
            <p:grpSpPr bwMode="auto">
              <a:xfrm>
                <a:off x="0" y="374"/>
                <a:ext cx="937" cy="403"/>
                <a:chOff x="0" y="374"/>
                <a:chExt cx="937" cy="403"/>
              </a:xfrm>
            </p:grpSpPr>
            <p:sp>
              <p:nvSpPr>
                <p:cNvPr id="43076" name="Rectangle 7"/>
                <p:cNvSpPr>
                  <a:spLocks noChangeArrowheads="1"/>
                </p:cNvSpPr>
                <p:nvPr/>
              </p:nvSpPr>
              <p:spPr bwMode="auto">
                <a:xfrm>
                  <a:off x="43" y="374"/>
                  <a:ext cx="851"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latin typeface="宋体" panose="02010600030101010101" pitchFamily="2" charset="-122"/>
                    </a:rPr>
                    <a:t>项目名称</a:t>
                  </a:r>
                  <a:endParaRPr lang="zh-CN" altLang="en-US"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77" name="Rectangle 8"/>
                <p:cNvSpPr>
                  <a:spLocks noChangeArrowheads="1"/>
                </p:cNvSpPr>
                <p:nvPr/>
              </p:nvSpPr>
              <p:spPr bwMode="auto">
                <a:xfrm>
                  <a:off x="0" y="374"/>
                  <a:ext cx="937"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16" name="Group 9"/>
              <p:cNvGrpSpPr>
                <a:grpSpLocks/>
              </p:cNvGrpSpPr>
              <p:nvPr/>
            </p:nvGrpSpPr>
            <p:grpSpPr bwMode="auto">
              <a:xfrm>
                <a:off x="937" y="374"/>
                <a:ext cx="3406" cy="403"/>
                <a:chOff x="937" y="374"/>
                <a:chExt cx="3406" cy="403"/>
              </a:xfrm>
            </p:grpSpPr>
            <p:sp>
              <p:nvSpPr>
                <p:cNvPr id="43074" name="Rectangle 10"/>
                <p:cNvSpPr>
                  <a:spLocks noChangeArrowheads="1"/>
                </p:cNvSpPr>
                <p:nvPr/>
              </p:nvSpPr>
              <p:spPr bwMode="auto">
                <a:xfrm>
                  <a:off x="980" y="374"/>
                  <a:ext cx="3320"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eaLnBrk="1" hangingPunct="1"/>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endParaRPr lang="en-US" altLang="zh-CN" sz="2400" b="0">
                    <a:solidFill>
                      <a:schemeClr val="tx1"/>
                    </a:solidFill>
                    <a:latin typeface="Times New Roman" panose="02020603050405020304" pitchFamily="18" charset="0"/>
                  </a:endParaRPr>
                </a:p>
              </p:txBody>
            </p:sp>
            <p:sp>
              <p:nvSpPr>
                <p:cNvPr id="43075" name="Rectangle 11"/>
                <p:cNvSpPr>
                  <a:spLocks noChangeArrowheads="1"/>
                </p:cNvSpPr>
                <p:nvPr/>
              </p:nvSpPr>
              <p:spPr bwMode="auto">
                <a:xfrm>
                  <a:off x="937" y="374"/>
                  <a:ext cx="3406"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17" name="Group 12"/>
              <p:cNvGrpSpPr>
                <a:grpSpLocks/>
              </p:cNvGrpSpPr>
              <p:nvPr/>
            </p:nvGrpSpPr>
            <p:grpSpPr bwMode="auto">
              <a:xfrm>
                <a:off x="0" y="777"/>
                <a:ext cx="937" cy="403"/>
                <a:chOff x="0" y="777"/>
                <a:chExt cx="937" cy="403"/>
              </a:xfrm>
            </p:grpSpPr>
            <p:sp>
              <p:nvSpPr>
                <p:cNvPr id="43072" name="Rectangle 13"/>
                <p:cNvSpPr>
                  <a:spLocks noChangeArrowheads="1"/>
                </p:cNvSpPr>
                <p:nvPr/>
              </p:nvSpPr>
              <p:spPr bwMode="auto">
                <a:xfrm>
                  <a:off x="43" y="777"/>
                  <a:ext cx="851"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latin typeface="宋体" panose="02010600030101010101" pitchFamily="2" charset="-122"/>
                    </a:rPr>
                    <a:t>变更申请人</a:t>
                  </a:r>
                  <a:endParaRPr lang="zh-CN" altLang="en-US"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73" name="Rectangle 14"/>
                <p:cNvSpPr>
                  <a:spLocks noChangeArrowheads="1"/>
                </p:cNvSpPr>
                <p:nvPr/>
              </p:nvSpPr>
              <p:spPr bwMode="auto">
                <a:xfrm>
                  <a:off x="0" y="777"/>
                  <a:ext cx="937"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18" name="Group 15"/>
              <p:cNvGrpSpPr>
                <a:grpSpLocks/>
              </p:cNvGrpSpPr>
              <p:nvPr/>
            </p:nvGrpSpPr>
            <p:grpSpPr bwMode="auto">
              <a:xfrm>
                <a:off x="937" y="777"/>
                <a:ext cx="852" cy="403"/>
                <a:chOff x="937" y="777"/>
                <a:chExt cx="852" cy="403"/>
              </a:xfrm>
            </p:grpSpPr>
            <p:sp>
              <p:nvSpPr>
                <p:cNvPr id="43070" name="Rectangle 16"/>
                <p:cNvSpPr>
                  <a:spLocks noChangeArrowheads="1"/>
                </p:cNvSpPr>
                <p:nvPr/>
              </p:nvSpPr>
              <p:spPr bwMode="auto">
                <a:xfrm>
                  <a:off x="980" y="777"/>
                  <a:ext cx="766"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71" name="Rectangle 17"/>
                <p:cNvSpPr>
                  <a:spLocks noChangeArrowheads="1"/>
                </p:cNvSpPr>
                <p:nvPr/>
              </p:nvSpPr>
              <p:spPr bwMode="auto">
                <a:xfrm>
                  <a:off x="937" y="777"/>
                  <a:ext cx="852"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19" name="Group 18"/>
              <p:cNvGrpSpPr>
                <a:grpSpLocks/>
              </p:cNvGrpSpPr>
              <p:nvPr/>
            </p:nvGrpSpPr>
            <p:grpSpPr bwMode="auto">
              <a:xfrm>
                <a:off x="1789" y="777"/>
                <a:ext cx="1276" cy="403"/>
                <a:chOff x="1789" y="777"/>
                <a:chExt cx="1276" cy="403"/>
              </a:xfrm>
            </p:grpSpPr>
            <p:sp>
              <p:nvSpPr>
                <p:cNvPr id="43068" name="Rectangle 19"/>
                <p:cNvSpPr>
                  <a:spLocks noChangeArrowheads="1"/>
                </p:cNvSpPr>
                <p:nvPr/>
              </p:nvSpPr>
              <p:spPr bwMode="auto">
                <a:xfrm>
                  <a:off x="1832" y="777"/>
                  <a:ext cx="1190"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latin typeface="宋体" panose="02010600030101010101" pitchFamily="2" charset="-122"/>
                    </a:rPr>
                    <a:t>提交时间</a:t>
                  </a:r>
                  <a:endParaRPr lang="zh-CN" altLang="en-US"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69" name="Rectangle 20"/>
                <p:cNvSpPr>
                  <a:spLocks noChangeArrowheads="1"/>
                </p:cNvSpPr>
                <p:nvPr/>
              </p:nvSpPr>
              <p:spPr bwMode="auto">
                <a:xfrm>
                  <a:off x="1789" y="777"/>
                  <a:ext cx="1276"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20" name="Group 21"/>
              <p:cNvGrpSpPr>
                <a:grpSpLocks/>
              </p:cNvGrpSpPr>
              <p:nvPr/>
            </p:nvGrpSpPr>
            <p:grpSpPr bwMode="auto">
              <a:xfrm>
                <a:off x="3065" y="777"/>
                <a:ext cx="1278" cy="403"/>
                <a:chOff x="3065" y="777"/>
                <a:chExt cx="1278" cy="403"/>
              </a:xfrm>
            </p:grpSpPr>
            <p:sp>
              <p:nvSpPr>
                <p:cNvPr id="43066" name="Rectangle 22"/>
                <p:cNvSpPr>
                  <a:spLocks noChangeArrowheads="1"/>
                </p:cNvSpPr>
                <p:nvPr/>
              </p:nvSpPr>
              <p:spPr bwMode="auto">
                <a:xfrm>
                  <a:off x="3108" y="777"/>
                  <a:ext cx="1192"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67" name="Rectangle 23"/>
                <p:cNvSpPr>
                  <a:spLocks noChangeArrowheads="1"/>
                </p:cNvSpPr>
                <p:nvPr/>
              </p:nvSpPr>
              <p:spPr bwMode="auto">
                <a:xfrm>
                  <a:off x="3065" y="777"/>
                  <a:ext cx="1278"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21" name="Group 24"/>
              <p:cNvGrpSpPr>
                <a:grpSpLocks/>
              </p:cNvGrpSpPr>
              <p:nvPr/>
            </p:nvGrpSpPr>
            <p:grpSpPr bwMode="auto">
              <a:xfrm>
                <a:off x="0" y="1180"/>
                <a:ext cx="937" cy="403"/>
                <a:chOff x="0" y="1180"/>
                <a:chExt cx="937" cy="403"/>
              </a:xfrm>
            </p:grpSpPr>
            <p:sp>
              <p:nvSpPr>
                <p:cNvPr id="43064" name="Rectangle 25"/>
                <p:cNvSpPr>
                  <a:spLocks noChangeArrowheads="1"/>
                </p:cNvSpPr>
                <p:nvPr/>
              </p:nvSpPr>
              <p:spPr bwMode="auto">
                <a:xfrm>
                  <a:off x="43" y="1180"/>
                  <a:ext cx="851"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latin typeface="宋体" panose="02010600030101010101" pitchFamily="2" charset="-122"/>
                    </a:rPr>
                    <a:t>变更题目</a:t>
                  </a:r>
                  <a:endParaRPr lang="zh-CN" altLang="en-US"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65" name="Rectangle 26"/>
                <p:cNvSpPr>
                  <a:spLocks noChangeArrowheads="1"/>
                </p:cNvSpPr>
                <p:nvPr/>
              </p:nvSpPr>
              <p:spPr bwMode="auto">
                <a:xfrm>
                  <a:off x="0" y="1180"/>
                  <a:ext cx="937"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22" name="Group 27"/>
              <p:cNvGrpSpPr>
                <a:grpSpLocks/>
              </p:cNvGrpSpPr>
              <p:nvPr/>
            </p:nvGrpSpPr>
            <p:grpSpPr bwMode="auto">
              <a:xfrm>
                <a:off x="937" y="1180"/>
                <a:ext cx="852" cy="403"/>
                <a:chOff x="937" y="1180"/>
                <a:chExt cx="852" cy="403"/>
              </a:xfrm>
            </p:grpSpPr>
            <p:sp>
              <p:nvSpPr>
                <p:cNvPr id="43062" name="Rectangle 28"/>
                <p:cNvSpPr>
                  <a:spLocks noChangeArrowheads="1"/>
                </p:cNvSpPr>
                <p:nvPr/>
              </p:nvSpPr>
              <p:spPr bwMode="auto">
                <a:xfrm>
                  <a:off x="980" y="1180"/>
                  <a:ext cx="766"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eaLnBrk="1" hangingPunct="1"/>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endParaRPr lang="en-US" altLang="zh-CN" sz="2400" b="0">
                    <a:solidFill>
                      <a:schemeClr val="tx1"/>
                    </a:solidFill>
                    <a:latin typeface="Times New Roman" panose="02020603050405020304" pitchFamily="18" charset="0"/>
                  </a:endParaRPr>
                </a:p>
              </p:txBody>
            </p:sp>
            <p:sp>
              <p:nvSpPr>
                <p:cNvPr id="43063" name="Rectangle 29"/>
                <p:cNvSpPr>
                  <a:spLocks noChangeArrowheads="1"/>
                </p:cNvSpPr>
                <p:nvPr/>
              </p:nvSpPr>
              <p:spPr bwMode="auto">
                <a:xfrm>
                  <a:off x="937" y="1180"/>
                  <a:ext cx="852"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23" name="Group 30"/>
              <p:cNvGrpSpPr>
                <a:grpSpLocks/>
              </p:cNvGrpSpPr>
              <p:nvPr/>
            </p:nvGrpSpPr>
            <p:grpSpPr bwMode="auto">
              <a:xfrm>
                <a:off x="1789" y="1180"/>
                <a:ext cx="1276" cy="403"/>
                <a:chOff x="1789" y="1180"/>
                <a:chExt cx="1276" cy="403"/>
              </a:xfrm>
            </p:grpSpPr>
            <p:sp>
              <p:nvSpPr>
                <p:cNvPr id="43060" name="Rectangle 31"/>
                <p:cNvSpPr>
                  <a:spLocks noChangeArrowheads="1"/>
                </p:cNvSpPr>
                <p:nvPr/>
              </p:nvSpPr>
              <p:spPr bwMode="auto">
                <a:xfrm>
                  <a:off x="1832" y="1180"/>
                  <a:ext cx="1190"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latin typeface="宋体" panose="02010600030101010101" pitchFamily="2" charset="-122"/>
                    </a:rPr>
                    <a:t>紧急程度</a:t>
                  </a:r>
                  <a:endParaRPr lang="zh-CN" altLang="en-US"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61" name="Rectangle 32"/>
                <p:cNvSpPr>
                  <a:spLocks noChangeArrowheads="1"/>
                </p:cNvSpPr>
                <p:nvPr/>
              </p:nvSpPr>
              <p:spPr bwMode="auto">
                <a:xfrm>
                  <a:off x="1789" y="1180"/>
                  <a:ext cx="1276"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24" name="Group 33"/>
              <p:cNvGrpSpPr>
                <a:grpSpLocks/>
              </p:cNvGrpSpPr>
              <p:nvPr/>
            </p:nvGrpSpPr>
            <p:grpSpPr bwMode="auto">
              <a:xfrm>
                <a:off x="3065" y="1180"/>
                <a:ext cx="1278" cy="403"/>
                <a:chOff x="3065" y="1180"/>
                <a:chExt cx="1278" cy="403"/>
              </a:xfrm>
            </p:grpSpPr>
            <p:sp>
              <p:nvSpPr>
                <p:cNvPr id="43058" name="Rectangle 34"/>
                <p:cNvSpPr>
                  <a:spLocks noChangeArrowheads="1"/>
                </p:cNvSpPr>
                <p:nvPr/>
              </p:nvSpPr>
              <p:spPr bwMode="auto">
                <a:xfrm>
                  <a:off x="3108" y="1180"/>
                  <a:ext cx="1192"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eaLnBrk="1" hangingPunct="1"/>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endParaRPr lang="en-US" altLang="zh-CN" sz="2400" b="0">
                    <a:solidFill>
                      <a:schemeClr val="tx1"/>
                    </a:solidFill>
                    <a:latin typeface="Times New Roman" panose="02020603050405020304" pitchFamily="18" charset="0"/>
                  </a:endParaRPr>
                </a:p>
              </p:txBody>
            </p:sp>
            <p:sp>
              <p:nvSpPr>
                <p:cNvPr id="43059" name="Rectangle 35"/>
                <p:cNvSpPr>
                  <a:spLocks noChangeArrowheads="1"/>
                </p:cNvSpPr>
                <p:nvPr/>
              </p:nvSpPr>
              <p:spPr bwMode="auto">
                <a:xfrm>
                  <a:off x="3065" y="1180"/>
                  <a:ext cx="1278"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25" name="Group 36"/>
              <p:cNvGrpSpPr>
                <a:grpSpLocks/>
              </p:cNvGrpSpPr>
              <p:nvPr/>
            </p:nvGrpSpPr>
            <p:grpSpPr bwMode="auto">
              <a:xfrm>
                <a:off x="0" y="1583"/>
                <a:ext cx="4343" cy="403"/>
                <a:chOff x="0" y="1583"/>
                <a:chExt cx="4343" cy="403"/>
              </a:xfrm>
            </p:grpSpPr>
            <p:sp>
              <p:nvSpPr>
                <p:cNvPr id="43054" name="Rectangle 37"/>
                <p:cNvSpPr>
                  <a:spLocks noChangeArrowheads="1"/>
                </p:cNvSpPr>
                <p:nvPr/>
              </p:nvSpPr>
              <p:spPr bwMode="auto">
                <a:xfrm>
                  <a:off x="0" y="1583"/>
                  <a:ext cx="4343" cy="403"/>
                </a:xfrm>
                <a:prstGeom prst="rect">
                  <a:avLst/>
                </a:prstGeom>
                <a:solidFill>
                  <a:srgbClr val="E0E0E0"/>
                </a:solidFill>
                <a:ln w="25400">
                  <a:solidFill>
                    <a:srgbClr val="CC6600"/>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nvGrpSpPr>
                <p:cNvPr id="43055" name="Group 38"/>
                <p:cNvGrpSpPr>
                  <a:grpSpLocks/>
                </p:cNvGrpSpPr>
                <p:nvPr/>
              </p:nvGrpSpPr>
              <p:grpSpPr bwMode="auto">
                <a:xfrm>
                  <a:off x="0" y="1583"/>
                  <a:ext cx="4343" cy="403"/>
                  <a:chOff x="0" y="1583"/>
                  <a:chExt cx="4343" cy="403"/>
                </a:xfrm>
              </p:grpSpPr>
              <p:sp>
                <p:nvSpPr>
                  <p:cNvPr id="43056" name="Rectangle 39"/>
                  <p:cNvSpPr>
                    <a:spLocks noChangeArrowheads="1"/>
                  </p:cNvSpPr>
                  <p:nvPr/>
                </p:nvSpPr>
                <p:spPr bwMode="auto">
                  <a:xfrm>
                    <a:off x="43" y="1583"/>
                    <a:ext cx="4257" cy="403"/>
                  </a:xfrm>
                  <a:prstGeom prst="rect">
                    <a:avLst/>
                  </a:prstGeom>
                  <a:solidFill>
                    <a:srgbClr val="E0E0E0"/>
                  </a:solidFill>
                  <a:ln w="25400">
                    <a:solidFill>
                      <a:srgbClr val="CC6600"/>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latin typeface="宋体" panose="02010600030101010101" pitchFamily="2" charset="-122"/>
                      </a:rPr>
                      <a:t>变更具体内容</a:t>
                    </a:r>
                    <a:endParaRPr lang="zh-CN" altLang="en-US"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57" name="Rectangle 40"/>
                  <p:cNvSpPr>
                    <a:spLocks noChangeArrowheads="1"/>
                  </p:cNvSpPr>
                  <p:nvPr/>
                </p:nvSpPr>
                <p:spPr bwMode="auto">
                  <a:xfrm>
                    <a:off x="0" y="1583"/>
                    <a:ext cx="4343"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grpSp>
            <p:nvGrpSpPr>
              <p:cNvPr id="43026" name="Group 41"/>
              <p:cNvGrpSpPr>
                <a:grpSpLocks/>
              </p:cNvGrpSpPr>
              <p:nvPr/>
            </p:nvGrpSpPr>
            <p:grpSpPr bwMode="auto">
              <a:xfrm>
                <a:off x="0" y="1986"/>
                <a:ext cx="4343" cy="868"/>
                <a:chOff x="0" y="1986"/>
                <a:chExt cx="4343" cy="868"/>
              </a:xfrm>
            </p:grpSpPr>
            <p:sp>
              <p:nvSpPr>
                <p:cNvPr id="43052" name="Rectangle 42"/>
                <p:cNvSpPr>
                  <a:spLocks noChangeArrowheads="1"/>
                </p:cNvSpPr>
                <p:nvPr/>
              </p:nvSpPr>
              <p:spPr bwMode="auto">
                <a:xfrm>
                  <a:off x="43" y="1986"/>
                  <a:ext cx="4257" cy="868"/>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eaLnBrk="1" hangingPunct="1"/>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endParaRPr lang="en-US" altLang="zh-CN" sz="2400" b="0">
                    <a:solidFill>
                      <a:schemeClr val="tx1"/>
                    </a:solidFill>
                    <a:latin typeface="Times New Roman" panose="02020603050405020304" pitchFamily="18" charset="0"/>
                  </a:endParaRPr>
                </a:p>
              </p:txBody>
            </p:sp>
            <p:sp>
              <p:nvSpPr>
                <p:cNvPr id="43053" name="Rectangle 43"/>
                <p:cNvSpPr>
                  <a:spLocks noChangeArrowheads="1"/>
                </p:cNvSpPr>
                <p:nvPr/>
              </p:nvSpPr>
              <p:spPr bwMode="auto">
                <a:xfrm>
                  <a:off x="0" y="1986"/>
                  <a:ext cx="4343" cy="868"/>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27" name="Group 44"/>
              <p:cNvGrpSpPr>
                <a:grpSpLocks/>
              </p:cNvGrpSpPr>
              <p:nvPr/>
            </p:nvGrpSpPr>
            <p:grpSpPr bwMode="auto">
              <a:xfrm>
                <a:off x="0" y="2854"/>
                <a:ext cx="4343" cy="403"/>
                <a:chOff x="0" y="2854"/>
                <a:chExt cx="4343" cy="403"/>
              </a:xfrm>
            </p:grpSpPr>
            <p:sp>
              <p:nvSpPr>
                <p:cNvPr id="43048" name="Rectangle 45"/>
                <p:cNvSpPr>
                  <a:spLocks noChangeArrowheads="1"/>
                </p:cNvSpPr>
                <p:nvPr/>
              </p:nvSpPr>
              <p:spPr bwMode="auto">
                <a:xfrm>
                  <a:off x="0" y="2854"/>
                  <a:ext cx="4343" cy="403"/>
                </a:xfrm>
                <a:prstGeom prst="rect">
                  <a:avLst/>
                </a:prstGeom>
                <a:solidFill>
                  <a:srgbClr val="E6E6E6"/>
                </a:solidFill>
                <a:ln w="25400">
                  <a:solidFill>
                    <a:srgbClr val="CC6600"/>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nvGrpSpPr>
                <p:cNvPr id="43049" name="Group 46"/>
                <p:cNvGrpSpPr>
                  <a:grpSpLocks/>
                </p:cNvGrpSpPr>
                <p:nvPr/>
              </p:nvGrpSpPr>
              <p:grpSpPr bwMode="auto">
                <a:xfrm>
                  <a:off x="0" y="2854"/>
                  <a:ext cx="4343" cy="403"/>
                  <a:chOff x="0" y="2854"/>
                  <a:chExt cx="4343" cy="403"/>
                </a:xfrm>
              </p:grpSpPr>
              <p:sp>
                <p:nvSpPr>
                  <p:cNvPr id="43050" name="Rectangle 47"/>
                  <p:cNvSpPr>
                    <a:spLocks noChangeArrowheads="1"/>
                  </p:cNvSpPr>
                  <p:nvPr/>
                </p:nvSpPr>
                <p:spPr bwMode="auto">
                  <a:xfrm>
                    <a:off x="43" y="2854"/>
                    <a:ext cx="4257" cy="403"/>
                  </a:xfrm>
                  <a:prstGeom prst="rect">
                    <a:avLst/>
                  </a:prstGeom>
                  <a:solidFill>
                    <a:srgbClr val="E6E6E6"/>
                  </a:solidFill>
                  <a:ln w="25400">
                    <a:solidFill>
                      <a:srgbClr val="CC6600"/>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latin typeface="宋体" panose="02010600030101010101" pitchFamily="2" charset="-122"/>
                      </a:rPr>
                      <a:t>变更影响分析</a:t>
                    </a:r>
                    <a:endParaRPr lang="zh-CN" altLang="en-US"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51" name="Rectangle 48"/>
                  <p:cNvSpPr>
                    <a:spLocks noChangeArrowheads="1"/>
                  </p:cNvSpPr>
                  <p:nvPr/>
                </p:nvSpPr>
                <p:spPr bwMode="auto">
                  <a:xfrm>
                    <a:off x="0" y="2854"/>
                    <a:ext cx="4343"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grpSp>
            <p:nvGrpSpPr>
              <p:cNvPr id="43028" name="Group 49"/>
              <p:cNvGrpSpPr>
                <a:grpSpLocks/>
              </p:cNvGrpSpPr>
              <p:nvPr/>
            </p:nvGrpSpPr>
            <p:grpSpPr bwMode="auto">
              <a:xfrm>
                <a:off x="0" y="3257"/>
                <a:ext cx="4343" cy="633"/>
                <a:chOff x="0" y="3257"/>
                <a:chExt cx="4343" cy="633"/>
              </a:xfrm>
            </p:grpSpPr>
            <p:sp>
              <p:nvSpPr>
                <p:cNvPr id="43046" name="Rectangle 50"/>
                <p:cNvSpPr>
                  <a:spLocks noChangeArrowheads="1"/>
                </p:cNvSpPr>
                <p:nvPr/>
              </p:nvSpPr>
              <p:spPr bwMode="auto">
                <a:xfrm>
                  <a:off x="43" y="3257"/>
                  <a:ext cx="4257" cy="63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47" name="Rectangle 51"/>
                <p:cNvSpPr>
                  <a:spLocks noChangeArrowheads="1"/>
                </p:cNvSpPr>
                <p:nvPr/>
              </p:nvSpPr>
              <p:spPr bwMode="auto">
                <a:xfrm>
                  <a:off x="0" y="3257"/>
                  <a:ext cx="4343" cy="63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29" name="Group 52"/>
              <p:cNvGrpSpPr>
                <a:grpSpLocks/>
              </p:cNvGrpSpPr>
              <p:nvPr/>
            </p:nvGrpSpPr>
            <p:grpSpPr bwMode="auto">
              <a:xfrm>
                <a:off x="0" y="3890"/>
                <a:ext cx="4343" cy="403"/>
                <a:chOff x="0" y="3890"/>
                <a:chExt cx="4343" cy="403"/>
              </a:xfrm>
            </p:grpSpPr>
            <p:sp>
              <p:nvSpPr>
                <p:cNvPr id="43042" name="Rectangle 53"/>
                <p:cNvSpPr>
                  <a:spLocks noChangeArrowheads="1"/>
                </p:cNvSpPr>
                <p:nvPr/>
              </p:nvSpPr>
              <p:spPr bwMode="auto">
                <a:xfrm>
                  <a:off x="0" y="3890"/>
                  <a:ext cx="4343" cy="403"/>
                </a:xfrm>
                <a:prstGeom prst="rect">
                  <a:avLst/>
                </a:prstGeom>
                <a:solidFill>
                  <a:srgbClr val="E6E6E6"/>
                </a:solidFill>
                <a:ln w="25400">
                  <a:solidFill>
                    <a:srgbClr val="CC6600"/>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nvGrpSpPr>
                <p:cNvPr id="43043" name="Group 54"/>
                <p:cNvGrpSpPr>
                  <a:grpSpLocks/>
                </p:cNvGrpSpPr>
                <p:nvPr/>
              </p:nvGrpSpPr>
              <p:grpSpPr bwMode="auto">
                <a:xfrm>
                  <a:off x="0" y="3890"/>
                  <a:ext cx="4343" cy="403"/>
                  <a:chOff x="0" y="3890"/>
                  <a:chExt cx="4343" cy="403"/>
                </a:xfrm>
              </p:grpSpPr>
              <p:sp>
                <p:nvSpPr>
                  <p:cNvPr id="43044" name="Rectangle 55"/>
                  <p:cNvSpPr>
                    <a:spLocks noChangeArrowheads="1"/>
                  </p:cNvSpPr>
                  <p:nvPr/>
                </p:nvSpPr>
                <p:spPr bwMode="auto">
                  <a:xfrm>
                    <a:off x="43" y="3890"/>
                    <a:ext cx="4257" cy="403"/>
                  </a:xfrm>
                  <a:prstGeom prst="rect">
                    <a:avLst/>
                  </a:prstGeom>
                  <a:solidFill>
                    <a:srgbClr val="E6E6E6"/>
                  </a:solidFill>
                  <a:ln w="25400">
                    <a:solidFill>
                      <a:srgbClr val="CC6600"/>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latin typeface="宋体" panose="02010600030101010101" pitchFamily="2" charset="-122"/>
                      </a:rPr>
                      <a:t>变更确认</a:t>
                    </a:r>
                    <a:endParaRPr lang="zh-CN" altLang="en-US"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45" name="Rectangle 56"/>
                  <p:cNvSpPr>
                    <a:spLocks noChangeArrowheads="1"/>
                  </p:cNvSpPr>
                  <p:nvPr/>
                </p:nvSpPr>
                <p:spPr bwMode="auto">
                  <a:xfrm>
                    <a:off x="0" y="3890"/>
                    <a:ext cx="4343"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grpSp>
            <p:nvGrpSpPr>
              <p:cNvPr id="43030" name="Group 57"/>
              <p:cNvGrpSpPr>
                <a:grpSpLocks/>
              </p:cNvGrpSpPr>
              <p:nvPr/>
            </p:nvGrpSpPr>
            <p:grpSpPr bwMode="auto">
              <a:xfrm>
                <a:off x="0" y="4293"/>
                <a:ext cx="1363" cy="403"/>
                <a:chOff x="0" y="4293"/>
                <a:chExt cx="1363" cy="403"/>
              </a:xfrm>
            </p:grpSpPr>
            <p:sp>
              <p:nvSpPr>
                <p:cNvPr id="43040" name="Rectangle 58"/>
                <p:cNvSpPr>
                  <a:spLocks noChangeArrowheads="1"/>
                </p:cNvSpPr>
                <p:nvPr/>
              </p:nvSpPr>
              <p:spPr bwMode="auto">
                <a:xfrm>
                  <a:off x="43" y="4293"/>
                  <a:ext cx="1277"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latin typeface="宋体" panose="02010600030101010101" pitchFamily="2" charset="-122"/>
                    </a:rPr>
                    <a:t>处理结果</a:t>
                  </a:r>
                  <a:endParaRPr lang="zh-CN" altLang="en-US"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41" name="Rectangle 59"/>
                <p:cNvSpPr>
                  <a:spLocks noChangeArrowheads="1"/>
                </p:cNvSpPr>
                <p:nvPr/>
              </p:nvSpPr>
              <p:spPr bwMode="auto">
                <a:xfrm>
                  <a:off x="0" y="4293"/>
                  <a:ext cx="1363"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31" name="Group 60"/>
              <p:cNvGrpSpPr>
                <a:grpSpLocks/>
              </p:cNvGrpSpPr>
              <p:nvPr/>
            </p:nvGrpSpPr>
            <p:grpSpPr bwMode="auto">
              <a:xfrm>
                <a:off x="1363" y="4293"/>
                <a:ext cx="2980" cy="403"/>
                <a:chOff x="1363" y="4293"/>
                <a:chExt cx="2980" cy="403"/>
              </a:xfrm>
            </p:grpSpPr>
            <p:sp>
              <p:nvSpPr>
                <p:cNvPr id="43038" name="Rectangle 61"/>
                <p:cNvSpPr>
                  <a:spLocks noChangeArrowheads="1"/>
                </p:cNvSpPr>
                <p:nvPr/>
              </p:nvSpPr>
              <p:spPr bwMode="auto">
                <a:xfrm>
                  <a:off x="1406" y="4293"/>
                  <a:ext cx="2894" cy="403"/>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39" name="Rectangle 62"/>
                <p:cNvSpPr>
                  <a:spLocks noChangeArrowheads="1"/>
                </p:cNvSpPr>
                <p:nvPr/>
              </p:nvSpPr>
              <p:spPr bwMode="auto">
                <a:xfrm>
                  <a:off x="1363" y="4293"/>
                  <a:ext cx="2980" cy="403"/>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32" name="Group 63"/>
              <p:cNvGrpSpPr>
                <a:grpSpLocks/>
              </p:cNvGrpSpPr>
              <p:nvPr/>
            </p:nvGrpSpPr>
            <p:grpSpPr bwMode="auto">
              <a:xfrm>
                <a:off x="0" y="4696"/>
                <a:ext cx="1363" cy="518"/>
                <a:chOff x="0" y="4696"/>
                <a:chExt cx="1363" cy="518"/>
              </a:xfrm>
            </p:grpSpPr>
            <p:sp>
              <p:nvSpPr>
                <p:cNvPr id="43036" name="Rectangle 64"/>
                <p:cNvSpPr>
                  <a:spLocks noChangeArrowheads="1"/>
                </p:cNvSpPr>
                <p:nvPr/>
              </p:nvSpPr>
              <p:spPr bwMode="auto">
                <a:xfrm>
                  <a:off x="43" y="4696"/>
                  <a:ext cx="1277" cy="518"/>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zh-CN" altLang="en-US">
                      <a:solidFill>
                        <a:schemeClr val="tx1"/>
                      </a:solidFill>
                      <a:latin typeface="宋体" panose="02010600030101010101" pitchFamily="2" charset="-122"/>
                    </a:rPr>
                    <a:t>签字</a:t>
                  </a:r>
                  <a:endParaRPr lang="zh-CN" altLang="en-US"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37" name="Rectangle 65"/>
                <p:cNvSpPr>
                  <a:spLocks noChangeArrowheads="1"/>
                </p:cNvSpPr>
                <p:nvPr/>
              </p:nvSpPr>
              <p:spPr bwMode="auto">
                <a:xfrm>
                  <a:off x="0" y="4696"/>
                  <a:ext cx="1363" cy="518"/>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nvGrpSpPr>
              <p:cNvPr id="43033" name="Group 66"/>
              <p:cNvGrpSpPr>
                <a:grpSpLocks/>
              </p:cNvGrpSpPr>
              <p:nvPr/>
            </p:nvGrpSpPr>
            <p:grpSpPr bwMode="auto">
              <a:xfrm>
                <a:off x="1363" y="4696"/>
                <a:ext cx="2980" cy="518"/>
                <a:chOff x="1363" y="4696"/>
                <a:chExt cx="2980" cy="518"/>
              </a:xfrm>
            </p:grpSpPr>
            <p:sp>
              <p:nvSpPr>
                <p:cNvPr id="43034" name="Rectangle 67"/>
                <p:cNvSpPr>
                  <a:spLocks noChangeArrowheads="1"/>
                </p:cNvSpPr>
                <p:nvPr/>
              </p:nvSpPr>
              <p:spPr bwMode="auto">
                <a:xfrm>
                  <a:off x="1406" y="4696"/>
                  <a:ext cx="2894" cy="518"/>
                </a:xfrm>
                <a:prstGeom prst="rect">
                  <a:avLst/>
                </a:prstGeom>
                <a:noFill/>
                <a:ln w="25400">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eaLnBrk="1" hangingPunct="1"/>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b="0">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rPr>
                    <a:t> </a:t>
                  </a:r>
                  <a:endParaRPr lang="en-US" altLang="zh-CN"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a:solidFill>
                      <a:schemeClr val="tx1"/>
                    </a:solidFill>
                    <a:latin typeface="Times New Roman" panose="02020603050405020304" pitchFamily="18" charset="0"/>
                  </a:endParaRPr>
                </a:p>
              </p:txBody>
            </p:sp>
            <p:sp>
              <p:nvSpPr>
                <p:cNvPr id="43035" name="Rectangle 68"/>
                <p:cNvSpPr>
                  <a:spLocks noChangeArrowheads="1"/>
                </p:cNvSpPr>
                <p:nvPr/>
              </p:nvSpPr>
              <p:spPr bwMode="auto">
                <a:xfrm>
                  <a:off x="1363" y="4696"/>
                  <a:ext cx="2980" cy="518"/>
                </a:xfrm>
                <a:prstGeom prst="rect">
                  <a:avLst/>
                </a:prstGeom>
                <a:noFill/>
                <a:ln w="7">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grpSp>
        <p:sp>
          <p:nvSpPr>
            <p:cNvPr id="43014" name="Rectangle 69"/>
            <p:cNvSpPr>
              <a:spLocks noChangeArrowheads="1"/>
            </p:cNvSpPr>
            <p:nvPr/>
          </p:nvSpPr>
          <p:spPr bwMode="auto">
            <a:xfrm>
              <a:off x="-3" y="371"/>
              <a:ext cx="4349" cy="4846"/>
            </a:xfrm>
            <a:prstGeom prst="rect">
              <a:avLst/>
            </a:prstGeom>
            <a:noFill/>
            <a:ln w="9525">
              <a:solidFill>
                <a:srgbClr val="CC66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148"/>
    </mc:Choice>
    <mc:Fallback>
      <p:transition spd="slow" advTm="19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44035" name="Rectangle 3"/>
          <p:cNvSpPr>
            <a:spLocks noGrp="1" noChangeArrowheads="1"/>
          </p:cNvSpPr>
          <p:nvPr>
            <p:ph type="body" idx="1"/>
          </p:nvPr>
        </p:nvSpPr>
        <p:spPr>
          <a:xfrm>
            <a:off x="323850" y="1916113"/>
            <a:ext cx="8640763" cy="4941887"/>
          </a:xfrm>
        </p:spPr>
        <p:txBody>
          <a:bodyPr/>
          <a:lstStyle/>
          <a:p>
            <a:pPr eaLnBrk="1" hangingPunct="1"/>
            <a:r>
              <a:rPr lang="zh-CN" altLang="en-US" sz="2000" smtClean="0">
                <a:ea typeface="黑体" panose="02010609060101010101" pitchFamily="49" charset="-122"/>
              </a:rPr>
              <a:t>变更评估</a:t>
            </a:r>
          </a:p>
        </p:txBody>
      </p:sp>
      <p:grpSp>
        <p:nvGrpSpPr>
          <p:cNvPr id="44036" name="Group 4"/>
          <p:cNvGrpSpPr>
            <a:grpSpLocks/>
          </p:cNvGrpSpPr>
          <p:nvPr/>
        </p:nvGrpSpPr>
        <p:grpSpPr bwMode="auto">
          <a:xfrm>
            <a:off x="1187450" y="2420938"/>
            <a:ext cx="7056438" cy="4319587"/>
            <a:chOff x="2520" y="4590"/>
            <a:chExt cx="7020" cy="4494"/>
          </a:xfrm>
        </p:grpSpPr>
        <p:grpSp>
          <p:nvGrpSpPr>
            <p:cNvPr id="44037" name="Group 5"/>
            <p:cNvGrpSpPr>
              <a:grpSpLocks/>
            </p:cNvGrpSpPr>
            <p:nvPr/>
          </p:nvGrpSpPr>
          <p:grpSpPr bwMode="auto">
            <a:xfrm>
              <a:off x="2520" y="4590"/>
              <a:ext cx="7020" cy="3588"/>
              <a:chOff x="2520" y="5808"/>
              <a:chExt cx="7020" cy="3588"/>
            </a:xfrm>
          </p:grpSpPr>
          <p:sp>
            <p:nvSpPr>
              <p:cNvPr id="44039" name="Text Box 6"/>
              <p:cNvSpPr txBox="1">
                <a:spLocks noChangeArrowheads="1"/>
              </p:cNvSpPr>
              <p:nvPr/>
            </p:nvSpPr>
            <p:spPr bwMode="auto">
              <a:xfrm>
                <a:off x="5220" y="5808"/>
                <a:ext cx="1620" cy="624"/>
              </a:xfrm>
              <a:prstGeom prst="rect">
                <a:avLst/>
              </a:prstGeom>
              <a:solidFill>
                <a:srgbClr val="FFCC00"/>
              </a:solidFill>
              <a:ln w="9525">
                <a:solidFill>
                  <a:srgbClr val="CC6600"/>
                </a:solidFill>
                <a:miter lim="800000"/>
                <a:headEnd/>
                <a:tailEnd/>
              </a:ln>
            </p:spPr>
            <p:txBody>
              <a:bodyPr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tx1"/>
                    </a:solidFill>
                    <a:latin typeface="Times New Roman" panose="02020603050405020304" pitchFamily="18" charset="0"/>
                    <a:ea typeface="黑体" panose="02010609060101010101" pitchFamily="49" charset="-122"/>
                  </a:rPr>
                  <a:t>变更评估</a:t>
                </a:r>
              </a:p>
            </p:txBody>
          </p:sp>
          <p:sp>
            <p:nvSpPr>
              <p:cNvPr id="44040" name="Text Box 7"/>
              <p:cNvSpPr txBox="1">
                <a:spLocks noChangeArrowheads="1"/>
              </p:cNvSpPr>
              <p:nvPr/>
            </p:nvSpPr>
            <p:spPr bwMode="auto">
              <a:xfrm>
                <a:off x="2520" y="7680"/>
                <a:ext cx="720" cy="1716"/>
              </a:xfrm>
              <a:prstGeom prst="rect">
                <a:avLst/>
              </a:prstGeom>
              <a:solidFill>
                <a:srgbClr val="FFCC00"/>
              </a:solidFill>
              <a:ln w="9525">
                <a:solidFill>
                  <a:srgbClr val="CC6600"/>
                </a:solidFill>
                <a:miter lim="800000"/>
                <a:headEnd/>
                <a:tailEnd/>
              </a:ln>
            </p:spPr>
            <p:txBody>
              <a:bodyPr vert="eaVert"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tx1"/>
                    </a:solidFill>
                    <a:latin typeface="Times New Roman" panose="02020603050405020304" pitchFamily="18" charset="0"/>
                    <a:ea typeface="黑体" panose="02010609060101010101" pitchFamily="49" charset="-122"/>
                  </a:rPr>
                  <a:t>软件变更分类</a:t>
                </a:r>
              </a:p>
            </p:txBody>
          </p:sp>
          <p:sp>
            <p:nvSpPr>
              <p:cNvPr id="44041" name="Text Box 8"/>
              <p:cNvSpPr txBox="1">
                <a:spLocks noChangeArrowheads="1"/>
              </p:cNvSpPr>
              <p:nvPr/>
            </p:nvSpPr>
            <p:spPr bwMode="auto">
              <a:xfrm>
                <a:off x="3960" y="7680"/>
                <a:ext cx="720" cy="1716"/>
              </a:xfrm>
              <a:prstGeom prst="rect">
                <a:avLst/>
              </a:prstGeom>
              <a:solidFill>
                <a:srgbClr val="FFCC00"/>
              </a:solidFill>
              <a:ln w="9525">
                <a:solidFill>
                  <a:srgbClr val="CC6600"/>
                </a:solidFill>
                <a:miter lim="800000"/>
                <a:headEnd/>
                <a:tailEnd/>
              </a:ln>
            </p:spPr>
            <p:txBody>
              <a:bodyPr vert="eaVert"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solidFill>
                      <a:schemeClr val="tx1"/>
                    </a:solidFill>
                    <a:latin typeface="Times New Roman" panose="02020603050405020304" pitchFamily="18" charset="0"/>
                    <a:ea typeface="黑体" panose="02010609060101010101" pitchFamily="49" charset="-122"/>
                  </a:rPr>
                  <a:t>技术影响分析</a:t>
                </a:r>
              </a:p>
            </p:txBody>
          </p:sp>
          <p:sp>
            <p:nvSpPr>
              <p:cNvPr id="44042" name="Text Box 9"/>
              <p:cNvSpPr txBox="1">
                <a:spLocks noChangeArrowheads="1"/>
              </p:cNvSpPr>
              <p:nvPr/>
            </p:nvSpPr>
            <p:spPr bwMode="auto">
              <a:xfrm>
                <a:off x="5580" y="7680"/>
                <a:ext cx="720" cy="1716"/>
              </a:xfrm>
              <a:prstGeom prst="rect">
                <a:avLst/>
              </a:prstGeom>
              <a:solidFill>
                <a:srgbClr val="FFCC00"/>
              </a:solidFill>
              <a:ln w="9525">
                <a:solidFill>
                  <a:srgbClr val="CC6600"/>
                </a:solidFill>
                <a:miter lim="800000"/>
                <a:headEnd/>
                <a:tailEnd/>
              </a:ln>
            </p:spPr>
            <p:txBody>
              <a:bodyPr vert="eaVert"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1800">
                    <a:solidFill>
                      <a:schemeClr val="tx1"/>
                    </a:solidFill>
                    <a:latin typeface="Times New Roman" panose="02020603050405020304" pitchFamily="18" charset="0"/>
                    <a:ea typeface="黑体" panose="02010609060101010101" pitchFamily="49" charset="-122"/>
                  </a:rPr>
                  <a:t>接口影响分析</a:t>
                </a:r>
              </a:p>
            </p:txBody>
          </p:sp>
          <p:sp>
            <p:nvSpPr>
              <p:cNvPr id="44043" name="Text Box 10"/>
              <p:cNvSpPr txBox="1">
                <a:spLocks noChangeArrowheads="1"/>
              </p:cNvSpPr>
              <p:nvPr/>
            </p:nvSpPr>
            <p:spPr bwMode="auto">
              <a:xfrm>
                <a:off x="7200" y="7680"/>
                <a:ext cx="720" cy="1716"/>
              </a:xfrm>
              <a:prstGeom prst="rect">
                <a:avLst/>
              </a:prstGeom>
              <a:solidFill>
                <a:srgbClr val="FFCC00"/>
              </a:solidFill>
              <a:ln w="9525">
                <a:solidFill>
                  <a:srgbClr val="CC6600"/>
                </a:solidFill>
                <a:miter lim="800000"/>
                <a:headEnd/>
                <a:tailEnd/>
              </a:ln>
            </p:spPr>
            <p:txBody>
              <a:bodyPr vert="eaVert"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solidFill>
                      <a:schemeClr val="tx1"/>
                    </a:solidFill>
                    <a:latin typeface="Times New Roman" panose="02020603050405020304" pitchFamily="18" charset="0"/>
                    <a:ea typeface="黑体" panose="02010609060101010101" pitchFamily="49" charset="-122"/>
                  </a:rPr>
                  <a:t>进度影响分析</a:t>
                </a:r>
              </a:p>
            </p:txBody>
          </p:sp>
          <p:sp>
            <p:nvSpPr>
              <p:cNvPr id="44044" name="Text Box 11"/>
              <p:cNvSpPr txBox="1">
                <a:spLocks noChangeArrowheads="1"/>
              </p:cNvSpPr>
              <p:nvPr/>
            </p:nvSpPr>
            <p:spPr bwMode="auto">
              <a:xfrm>
                <a:off x="8820" y="7680"/>
                <a:ext cx="720" cy="1716"/>
              </a:xfrm>
              <a:prstGeom prst="rect">
                <a:avLst/>
              </a:prstGeom>
              <a:solidFill>
                <a:srgbClr val="FFCC00"/>
              </a:solidFill>
              <a:ln w="9525">
                <a:solidFill>
                  <a:srgbClr val="CC6600"/>
                </a:solidFill>
                <a:miter lim="800000"/>
                <a:headEnd/>
                <a:tailEnd/>
              </a:ln>
            </p:spPr>
            <p:txBody>
              <a:bodyPr vert="eaVert"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solidFill>
                      <a:schemeClr val="tx1"/>
                    </a:solidFill>
                    <a:latin typeface="Times New Roman" panose="02020603050405020304" pitchFamily="18" charset="0"/>
                    <a:ea typeface="黑体" panose="02010609060101010101" pitchFamily="49" charset="-122"/>
                  </a:rPr>
                  <a:t>预算影响分析</a:t>
                </a:r>
              </a:p>
            </p:txBody>
          </p:sp>
          <p:sp>
            <p:nvSpPr>
              <p:cNvPr id="44045" name="Line 12"/>
              <p:cNvSpPr>
                <a:spLocks noChangeShapeType="1"/>
              </p:cNvSpPr>
              <p:nvPr/>
            </p:nvSpPr>
            <p:spPr bwMode="auto">
              <a:xfrm>
                <a:off x="2880" y="7212"/>
                <a:ext cx="6300" cy="0"/>
              </a:xfrm>
              <a:prstGeom prst="line">
                <a:avLst/>
              </a:prstGeom>
              <a:noFill/>
              <a:ln w="9525">
                <a:solidFill>
                  <a:srgbClr val="CC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6" name="Line 13"/>
              <p:cNvSpPr>
                <a:spLocks noChangeShapeType="1"/>
              </p:cNvSpPr>
              <p:nvPr/>
            </p:nvSpPr>
            <p:spPr bwMode="auto">
              <a:xfrm>
                <a:off x="5940" y="6432"/>
                <a:ext cx="0" cy="780"/>
              </a:xfrm>
              <a:prstGeom prst="line">
                <a:avLst/>
              </a:prstGeom>
              <a:noFill/>
              <a:ln w="9525">
                <a:solidFill>
                  <a:srgbClr val="CC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47" name="Line 14"/>
              <p:cNvSpPr>
                <a:spLocks noChangeShapeType="1"/>
              </p:cNvSpPr>
              <p:nvPr/>
            </p:nvSpPr>
            <p:spPr bwMode="auto">
              <a:xfrm>
                <a:off x="2880" y="7212"/>
                <a:ext cx="0" cy="468"/>
              </a:xfrm>
              <a:prstGeom prst="line">
                <a:avLst/>
              </a:prstGeom>
              <a:noFill/>
              <a:ln w="9525">
                <a:solidFill>
                  <a:srgbClr val="CC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48" name="Line 15"/>
              <p:cNvSpPr>
                <a:spLocks noChangeShapeType="1"/>
              </p:cNvSpPr>
              <p:nvPr/>
            </p:nvSpPr>
            <p:spPr bwMode="auto">
              <a:xfrm>
                <a:off x="5940" y="7212"/>
                <a:ext cx="0" cy="468"/>
              </a:xfrm>
              <a:prstGeom prst="line">
                <a:avLst/>
              </a:prstGeom>
              <a:noFill/>
              <a:ln w="9525">
                <a:solidFill>
                  <a:srgbClr val="CC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49" name="Line 16"/>
              <p:cNvSpPr>
                <a:spLocks noChangeShapeType="1"/>
              </p:cNvSpPr>
              <p:nvPr/>
            </p:nvSpPr>
            <p:spPr bwMode="auto">
              <a:xfrm>
                <a:off x="4320" y="7212"/>
                <a:ext cx="0" cy="468"/>
              </a:xfrm>
              <a:prstGeom prst="line">
                <a:avLst/>
              </a:prstGeom>
              <a:noFill/>
              <a:ln w="9525">
                <a:solidFill>
                  <a:srgbClr val="CC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0" name="Line 17"/>
              <p:cNvSpPr>
                <a:spLocks noChangeShapeType="1"/>
              </p:cNvSpPr>
              <p:nvPr/>
            </p:nvSpPr>
            <p:spPr bwMode="auto">
              <a:xfrm>
                <a:off x="9180" y="7212"/>
                <a:ext cx="0" cy="468"/>
              </a:xfrm>
              <a:prstGeom prst="line">
                <a:avLst/>
              </a:prstGeom>
              <a:noFill/>
              <a:ln w="9525">
                <a:solidFill>
                  <a:srgbClr val="CC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1" name="Line 18"/>
              <p:cNvSpPr>
                <a:spLocks noChangeShapeType="1"/>
              </p:cNvSpPr>
              <p:nvPr/>
            </p:nvSpPr>
            <p:spPr bwMode="auto">
              <a:xfrm>
                <a:off x="7560" y="7212"/>
                <a:ext cx="0" cy="468"/>
              </a:xfrm>
              <a:prstGeom prst="line">
                <a:avLst/>
              </a:prstGeom>
              <a:noFill/>
              <a:ln w="9525">
                <a:solidFill>
                  <a:srgbClr val="CC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4038" name="Text Box 19"/>
            <p:cNvSpPr txBox="1">
              <a:spLocks noChangeArrowheads="1"/>
            </p:cNvSpPr>
            <p:nvPr/>
          </p:nvSpPr>
          <p:spPr bwMode="auto">
            <a:xfrm>
              <a:off x="4500" y="8616"/>
              <a:ext cx="2700" cy="468"/>
            </a:xfrm>
            <a:prstGeom prst="rect">
              <a:avLst/>
            </a:prstGeom>
            <a:solidFill>
              <a:schemeClr val="bg1"/>
            </a:solidFill>
            <a:ln w="9525">
              <a:solidFill>
                <a:schemeClr val="bg1"/>
              </a:solidFill>
              <a:miter lim="800000"/>
              <a:headEnd/>
              <a:tailEnd/>
            </a:ln>
          </p:spPr>
          <p:txBody>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endParaRPr kumimoji="0" lang="zh-CN" altLang="zh-CN" sz="1400" b="0">
                <a:latin typeface="Times New Roman" panose="02020603050405020304" pitchFamily="18" charset="0"/>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057"/>
    </mc:Choice>
    <mc:Fallback>
      <p:transition spd="slow" advTm="28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mtClean="0"/>
              <a:t>9.1  </a:t>
            </a:r>
            <a:r>
              <a:rPr kumimoji="1" lang="zh-CN" altLang="en-US" smtClean="0"/>
              <a:t>软件项目范围核实</a:t>
            </a:r>
          </a:p>
        </p:txBody>
      </p:sp>
      <p:sp>
        <p:nvSpPr>
          <p:cNvPr id="17411" name="Rectangle 3"/>
          <p:cNvSpPr>
            <a:spLocks noGrp="1" noChangeArrowheads="1"/>
          </p:cNvSpPr>
          <p:nvPr>
            <p:ph type="body" idx="1"/>
          </p:nvPr>
        </p:nvSpPr>
        <p:spPr>
          <a:xfrm>
            <a:off x="468313" y="1916113"/>
            <a:ext cx="8496300" cy="4941887"/>
          </a:xfrm>
          <a:ln>
            <a:solidFill>
              <a:schemeClr val="bg1"/>
            </a:solidFill>
            <a:miter lim="800000"/>
            <a:headEnd/>
            <a:tailEnd/>
          </a:ln>
        </p:spPr>
        <p:txBody>
          <a:bodyPr/>
          <a:lstStyle/>
          <a:p>
            <a:pPr eaLnBrk="1" hangingPunct="1">
              <a:lnSpc>
                <a:spcPct val="80000"/>
              </a:lnSpc>
            </a:pPr>
            <a:r>
              <a:rPr lang="zh-CN" altLang="en-US" sz="2400" smtClean="0">
                <a:solidFill>
                  <a:schemeClr val="accent2"/>
                </a:solidFill>
                <a:ea typeface="黑体" panose="02010609060101010101" pitchFamily="49" charset="-122"/>
              </a:rPr>
              <a:t>项目范围管理</a:t>
            </a:r>
          </a:p>
          <a:p>
            <a:pPr eaLnBrk="1" hangingPunct="1">
              <a:lnSpc>
                <a:spcPct val="120000"/>
              </a:lnSpc>
              <a:buFont typeface="Wingdings 2" panose="05020102010507070707" pitchFamily="18" charset="2"/>
              <a:buNone/>
            </a:pPr>
            <a:r>
              <a:rPr lang="zh-CN" altLang="en-US" sz="2000" smtClean="0"/>
              <a:t>    </a:t>
            </a:r>
            <a:r>
              <a:rPr lang="zh-CN" altLang="en-US" sz="2000" smtClean="0">
                <a:solidFill>
                  <a:schemeClr val="accent2"/>
                </a:solidFill>
              </a:rPr>
              <a:t> </a:t>
            </a:r>
            <a:r>
              <a:rPr lang="en-US" altLang="zh-CN" sz="1800" smtClean="0">
                <a:solidFill>
                  <a:schemeClr val="accent2"/>
                </a:solidFill>
              </a:rPr>
              <a:t>——</a:t>
            </a:r>
            <a:r>
              <a:rPr lang="zh-CN" altLang="en-US" sz="2000" smtClean="0"/>
              <a:t>为了集中注意力于项目，满足利益相关者的期望，需要对项目范围进行管理，使得整个项目范围既无溢出，也无缩水。</a:t>
            </a:r>
          </a:p>
          <a:p>
            <a:pPr eaLnBrk="1" hangingPunct="1">
              <a:lnSpc>
                <a:spcPct val="120000"/>
              </a:lnSpc>
            </a:pPr>
            <a:r>
              <a:rPr lang="zh-CN" altLang="en-US" sz="2000" smtClean="0">
                <a:solidFill>
                  <a:srgbClr val="CC0000"/>
                </a:solidFill>
                <a:ea typeface="黑体" panose="02010609060101010101" pitchFamily="49" charset="-122"/>
              </a:rPr>
              <a:t>关注点</a:t>
            </a:r>
          </a:p>
          <a:p>
            <a:pPr lvl="1" eaLnBrk="1" hangingPunct="1">
              <a:lnSpc>
                <a:spcPct val="120000"/>
              </a:lnSpc>
            </a:pPr>
            <a:r>
              <a:rPr lang="zh-CN" altLang="en-US" sz="2000" smtClean="0"/>
              <a:t>合同范围</a:t>
            </a:r>
          </a:p>
          <a:p>
            <a:pPr lvl="1" eaLnBrk="1" hangingPunct="1">
              <a:lnSpc>
                <a:spcPct val="120000"/>
              </a:lnSpc>
            </a:pPr>
            <a:r>
              <a:rPr lang="zh-CN" altLang="en-US" sz="2000" smtClean="0"/>
              <a:t>交付成果（产品定义是什么？）</a:t>
            </a:r>
          </a:p>
          <a:p>
            <a:pPr eaLnBrk="1" hangingPunct="1">
              <a:lnSpc>
                <a:spcPct val="120000"/>
              </a:lnSpc>
            </a:pPr>
            <a:r>
              <a:rPr lang="zh-CN" altLang="en-US" sz="2000" smtClean="0">
                <a:solidFill>
                  <a:srgbClr val="CC0000"/>
                </a:solidFill>
                <a:ea typeface="黑体" panose="02010609060101010101" pitchFamily="49" charset="-122"/>
              </a:rPr>
              <a:t>中西项目管理文化差异</a:t>
            </a:r>
          </a:p>
          <a:p>
            <a:pPr lvl="1" eaLnBrk="1" hangingPunct="1">
              <a:lnSpc>
                <a:spcPct val="120000"/>
              </a:lnSpc>
            </a:pPr>
            <a:r>
              <a:rPr lang="zh-CN" altLang="en-US" sz="2000" smtClean="0"/>
              <a:t>美国人的思路：拒绝镀金</a:t>
            </a:r>
          </a:p>
          <a:p>
            <a:pPr lvl="1" eaLnBrk="1" hangingPunct="1">
              <a:lnSpc>
                <a:spcPct val="120000"/>
              </a:lnSpc>
            </a:pPr>
            <a:r>
              <a:rPr lang="zh-CN" altLang="en-US" sz="2000" smtClean="0"/>
              <a:t>中国人的思路：锦上添花</a:t>
            </a:r>
          </a:p>
          <a:p>
            <a:pPr lvl="1" eaLnBrk="1" hangingPunct="1">
              <a:lnSpc>
                <a:spcPct val="120000"/>
              </a:lnSpc>
            </a:pPr>
            <a:r>
              <a:rPr lang="zh-CN" altLang="en-US" sz="2000" smtClean="0"/>
              <a:t>思考：买个手机，盒子里面都有什么？</a:t>
            </a:r>
          </a:p>
          <a:p>
            <a:pPr eaLnBrk="1" hangingPunct="1">
              <a:lnSpc>
                <a:spcPct val="80000"/>
              </a:lnSpc>
              <a:buFont typeface="Wingdings 2" panose="05020102010507070707" pitchFamily="18" charset="2"/>
              <a:buNone/>
            </a:pPr>
            <a:endParaRPr lang="zh-CN" altLang="en-US" sz="1600" smtClean="0"/>
          </a:p>
          <a:p>
            <a:pPr eaLnBrk="1" hangingPunct="1">
              <a:lnSpc>
                <a:spcPct val="80000"/>
              </a:lnSpc>
              <a:buFont typeface="Wingdings 2" panose="05020102010507070707" pitchFamily="18" charset="2"/>
              <a:buNone/>
            </a:pPr>
            <a:r>
              <a:rPr lang="zh-CN" altLang="en-US" sz="2000"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2608"/>
    </mc:Choice>
    <mc:Fallback>
      <p:transition spd="slow" advTm="152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45059" name="Rectangle 3"/>
          <p:cNvSpPr>
            <a:spLocks noGrp="1" noChangeArrowheads="1"/>
          </p:cNvSpPr>
          <p:nvPr>
            <p:ph type="body" idx="1"/>
          </p:nvPr>
        </p:nvSpPr>
        <p:spPr>
          <a:xfrm>
            <a:off x="323850" y="1989138"/>
            <a:ext cx="8640763" cy="4868862"/>
          </a:xfrm>
        </p:spPr>
        <p:txBody>
          <a:bodyPr/>
          <a:lstStyle/>
          <a:p>
            <a:pPr eaLnBrk="1" hangingPunct="1"/>
            <a:r>
              <a:rPr lang="zh-CN" altLang="en-US" sz="2000" smtClean="0">
                <a:latin typeface="黑体" panose="02010609060101010101" pitchFamily="49" charset="-122"/>
                <a:ea typeface="黑体" panose="02010609060101010101" pitchFamily="49" charset="-122"/>
              </a:rPr>
              <a:t>变更批准</a:t>
            </a:r>
            <a:r>
              <a:rPr lang="en-US" altLang="zh-CN" sz="2000" smtClean="0">
                <a:latin typeface="黑体" panose="02010609060101010101" pitchFamily="49" charset="-122"/>
                <a:ea typeface="黑体" panose="02010609060101010101" pitchFamily="49" charset="-122"/>
              </a:rPr>
              <a:t>/</a:t>
            </a:r>
            <a:r>
              <a:rPr lang="zh-CN" altLang="en-US" sz="2000" smtClean="0">
                <a:latin typeface="黑体" panose="02010609060101010101" pitchFamily="49" charset="-122"/>
                <a:ea typeface="黑体" panose="02010609060101010101" pitchFamily="49" charset="-122"/>
              </a:rPr>
              <a:t>拒绝</a:t>
            </a:r>
          </a:p>
        </p:txBody>
      </p:sp>
      <p:grpSp>
        <p:nvGrpSpPr>
          <p:cNvPr id="45060" name="Group 4"/>
          <p:cNvGrpSpPr>
            <a:grpSpLocks/>
          </p:cNvGrpSpPr>
          <p:nvPr/>
        </p:nvGrpSpPr>
        <p:grpSpPr bwMode="auto">
          <a:xfrm>
            <a:off x="1187450" y="2565400"/>
            <a:ext cx="7058025" cy="3378200"/>
            <a:chOff x="2340" y="11736"/>
            <a:chExt cx="7560" cy="3276"/>
          </a:xfrm>
        </p:grpSpPr>
        <p:sp>
          <p:nvSpPr>
            <p:cNvPr id="45061" name="Text Box 5"/>
            <p:cNvSpPr txBox="1">
              <a:spLocks noChangeArrowheads="1"/>
            </p:cNvSpPr>
            <p:nvPr/>
          </p:nvSpPr>
          <p:spPr bwMode="auto">
            <a:xfrm>
              <a:off x="5040" y="11736"/>
              <a:ext cx="2340" cy="624"/>
            </a:xfrm>
            <a:prstGeom prst="rect">
              <a:avLst/>
            </a:prstGeom>
            <a:solidFill>
              <a:srgbClr val="86B4E6"/>
            </a:solidFill>
            <a:ln w="9525">
              <a:solidFill>
                <a:schemeClr val="accent2"/>
              </a:solidFill>
              <a:miter lim="800000"/>
              <a:headEnd/>
              <a:tailEnd/>
            </a:ln>
          </p:spPr>
          <p:txBody>
            <a:bodyPr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2000">
                  <a:solidFill>
                    <a:schemeClr val="tx1"/>
                  </a:solidFill>
                  <a:latin typeface="黑体" panose="02010609060101010101" pitchFamily="49" charset="-122"/>
                  <a:ea typeface="黑体" panose="02010609060101010101" pitchFamily="49" charset="-122"/>
                </a:rPr>
                <a:t>批准</a:t>
              </a:r>
              <a:r>
                <a:rPr kumimoji="0" lang="en-US" altLang="zh-CN" sz="2000">
                  <a:solidFill>
                    <a:schemeClr val="tx1"/>
                  </a:solidFill>
                  <a:latin typeface="黑体" panose="02010609060101010101" pitchFamily="49" charset="-122"/>
                  <a:ea typeface="黑体" panose="02010609060101010101" pitchFamily="49" charset="-122"/>
                </a:rPr>
                <a:t>/</a:t>
              </a:r>
              <a:r>
                <a:rPr kumimoji="0" lang="zh-CN" altLang="en-US" sz="2000">
                  <a:solidFill>
                    <a:schemeClr val="tx1"/>
                  </a:solidFill>
                  <a:latin typeface="黑体" panose="02010609060101010101" pitchFamily="49" charset="-122"/>
                  <a:ea typeface="黑体" panose="02010609060101010101" pitchFamily="49" charset="-122"/>
                </a:rPr>
                <a:t>拒绝变更</a:t>
              </a:r>
            </a:p>
          </p:txBody>
        </p:sp>
        <p:sp>
          <p:nvSpPr>
            <p:cNvPr id="45062" name="Text Box 6"/>
            <p:cNvSpPr txBox="1">
              <a:spLocks noChangeArrowheads="1"/>
            </p:cNvSpPr>
            <p:nvPr/>
          </p:nvSpPr>
          <p:spPr bwMode="auto">
            <a:xfrm>
              <a:off x="4140" y="13764"/>
              <a:ext cx="900" cy="1248"/>
            </a:xfrm>
            <a:prstGeom prst="rect">
              <a:avLst/>
            </a:prstGeom>
            <a:solidFill>
              <a:srgbClr val="86B4E6"/>
            </a:solidFill>
            <a:ln w="9525">
              <a:solidFill>
                <a:schemeClr val="accent2"/>
              </a:solidFill>
              <a:miter lim="800000"/>
              <a:headEnd/>
              <a:tailEnd/>
            </a:ln>
          </p:spPr>
          <p:txBody>
            <a:bodyPr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600">
                  <a:solidFill>
                    <a:schemeClr val="tx1"/>
                  </a:solidFill>
                  <a:latin typeface="Times New Roman" panose="02020603050405020304" pitchFamily="18" charset="0"/>
                  <a:ea typeface="黑体" panose="02010609060101010101" pitchFamily="49" charset="-122"/>
                </a:rPr>
                <a:t>（若批准）实施变更</a:t>
              </a:r>
            </a:p>
          </p:txBody>
        </p:sp>
        <p:sp>
          <p:nvSpPr>
            <p:cNvPr id="45063" name="Text Box 7"/>
            <p:cNvSpPr txBox="1">
              <a:spLocks noChangeArrowheads="1"/>
            </p:cNvSpPr>
            <p:nvPr/>
          </p:nvSpPr>
          <p:spPr bwMode="auto">
            <a:xfrm>
              <a:off x="2340" y="13764"/>
              <a:ext cx="900" cy="1248"/>
            </a:xfrm>
            <a:prstGeom prst="rect">
              <a:avLst/>
            </a:prstGeom>
            <a:solidFill>
              <a:srgbClr val="86B4E6"/>
            </a:solidFill>
            <a:ln w="9525">
              <a:solidFill>
                <a:schemeClr val="accent2"/>
              </a:solidFill>
              <a:miter lim="800000"/>
              <a:headEnd/>
              <a:tailEnd/>
            </a:ln>
          </p:spPr>
          <p:txBody>
            <a:bodyPr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solidFill>
                    <a:schemeClr val="tx1"/>
                  </a:solidFill>
                  <a:latin typeface="Times New Roman" panose="02020603050405020304" pitchFamily="18" charset="0"/>
                  <a:ea typeface="黑体" panose="02010609060101010101" pitchFamily="49" charset="-122"/>
                </a:rPr>
                <a:t>决策</a:t>
              </a:r>
            </a:p>
          </p:txBody>
        </p:sp>
        <p:sp>
          <p:nvSpPr>
            <p:cNvPr id="45064" name="Text Box 8"/>
            <p:cNvSpPr txBox="1">
              <a:spLocks noChangeArrowheads="1"/>
            </p:cNvSpPr>
            <p:nvPr/>
          </p:nvSpPr>
          <p:spPr bwMode="auto">
            <a:xfrm>
              <a:off x="5760" y="13764"/>
              <a:ext cx="900" cy="1248"/>
            </a:xfrm>
            <a:prstGeom prst="rect">
              <a:avLst/>
            </a:prstGeom>
            <a:solidFill>
              <a:srgbClr val="86B4E6"/>
            </a:solidFill>
            <a:ln w="9525">
              <a:solidFill>
                <a:schemeClr val="accent2"/>
              </a:solidFill>
              <a:miter lim="800000"/>
              <a:headEnd/>
              <a:tailEnd/>
            </a:ln>
          </p:spPr>
          <p:txBody>
            <a:bodyPr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600">
                  <a:solidFill>
                    <a:schemeClr val="tx1"/>
                  </a:solidFill>
                  <a:latin typeface="Times New Roman" panose="02020603050405020304" pitchFamily="18" charset="0"/>
                  <a:ea typeface="黑体" panose="02010609060101010101" pitchFamily="49" charset="-122"/>
                </a:rPr>
                <a:t>（若批准）验证变更</a:t>
              </a:r>
            </a:p>
          </p:txBody>
        </p:sp>
        <p:sp>
          <p:nvSpPr>
            <p:cNvPr id="45065" name="Text Box 9"/>
            <p:cNvSpPr txBox="1">
              <a:spLocks noChangeArrowheads="1"/>
            </p:cNvSpPr>
            <p:nvPr/>
          </p:nvSpPr>
          <p:spPr bwMode="auto">
            <a:xfrm>
              <a:off x="7380" y="13764"/>
              <a:ext cx="900" cy="1248"/>
            </a:xfrm>
            <a:prstGeom prst="rect">
              <a:avLst/>
            </a:prstGeom>
            <a:solidFill>
              <a:srgbClr val="86B4E6"/>
            </a:solidFill>
            <a:ln w="9525">
              <a:solidFill>
                <a:schemeClr val="accent2"/>
              </a:solidFill>
              <a:miter lim="800000"/>
              <a:headEnd/>
              <a:tailEnd/>
            </a:ln>
          </p:spPr>
          <p:txBody>
            <a:bodyPr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600">
                  <a:solidFill>
                    <a:schemeClr val="tx1"/>
                  </a:solidFill>
                  <a:latin typeface="Times New Roman" panose="02020603050405020304" pitchFamily="18" charset="0"/>
                  <a:ea typeface="黑体" panose="02010609060101010101" pitchFamily="49" charset="-122"/>
                </a:rPr>
                <a:t>（若批准）发布、安装变更</a:t>
              </a:r>
            </a:p>
          </p:txBody>
        </p:sp>
        <p:sp>
          <p:nvSpPr>
            <p:cNvPr id="45066" name="Text Box 10"/>
            <p:cNvSpPr txBox="1">
              <a:spLocks noChangeArrowheads="1"/>
            </p:cNvSpPr>
            <p:nvPr/>
          </p:nvSpPr>
          <p:spPr bwMode="auto">
            <a:xfrm>
              <a:off x="9000" y="13764"/>
              <a:ext cx="900" cy="1248"/>
            </a:xfrm>
            <a:prstGeom prst="rect">
              <a:avLst/>
            </a:prstGeom>
            <a:solidFill>
              <a:srgbClr val="86B4E6"/>
            </a:solidFill>
            <a:ln w="9525">
              <a:solidFill>
                <a:schemeClr val="accent2"/>
              </a:solidFill>
              <a:miter lim="800000"/>
              <a:headEnd/>
              <a:tailEnd/>
            </a:ln>
          </p:spPr>
          <p:txBody>
            <a:bodyPr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600">
                  <a:solidFill>
                    <a:schemeClr val="tx1"/>
                  </a:solidFill>
                  <a:latin typeface="Times New Roman" panose="02020603050405020304" pitchFamily="18" charset="0"/>
                  <a:ea typeface="黑体" panose="02010609060101010101" pitchFamily="49" charset="-122"/>
                </a:rPr>
                <a:t>（若批准）版本更新</a:t>
              </a:r>
            </a:p>
          </p:txBody>
        </p:sp>
        <p:sp>
          <p:nvSpPr>
            <p:cNvPr id="45067" name="Line 11"/>
            <p:cNvSpPr>
              <a:spLocks noChangeShapeType="1"/>
            </p:cNvSpPr>
            <p:nvPr/>
          </p:nvSpPr>
          <p:spPr bwMode="auto">
            <a:xfrm>
              <a:off x="2700" y="13140"/>
              <a:ext cx="666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8" name="Line 12"/>
            <p:cNvSpPr>
              <a:spLocks noChangeShapeType="1"/>
            </p:cNvSpPr>
            <p:nvPr/>
          </p:nvSpPr>
          <p:spPr bwMode="auto">
            <a:xfrm>
              <a:off x="6120" y="12360"/>
              <a:ext cx="0" cy="140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9" name="Line 13"/>
            <p:cNvSpPr>
              <a:spLocks noChangeShapeType="1"/>
            </p:cNvSpPr>
            <p:nvPr/>
          </p:nvSpPr>
          <p:spPr bwMode="auto">
            <a:xfrm>
              <a:off x="2700" y="13140"/>
              <a:ext cx="0" cy="62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0" name="Line 14"/>
            <p:cNvSpPr>
              <a:spLocks noChangeShapeType="1"/>
            </p:cNvSpPr>
            <p:nvPr/>
          </p:nvSpPr>
          <p:spPr bwMode="auto">
            <a:xfrm>
              <a:off x="4500" y="13140"/>
              <a:ext cx="0" cy="62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1" name="Line 15"/>
            <p:cNvSpPr>
              <a:spLocks noChangeShapeType="1"/>
            </p:cNvSpPr>
            <p:nvPr/>
          </p:nvSpPr>
          <p:spPr bwMode="auto">
            <a:xfrm>
              <a:off x="7740" y="13140"/>
              <a:ext cx="0" cy="62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2" name="Line 16"/>
            <p:cNvSpPr>
              <a:spLocks noChangeShapeType="1"/>
            </p:cNvSpPr>
            <p:nvPr/>
          </p:nvSpPr>
          <p:spPr bwMode="auto">
            <a:xfrm>
              <a:off x="9360" y="13140"/>
              <a:ext cx="0" cy="62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89"/>
    </mc:Choice>
    <mc:Fallback>
      <p:transition spd="slow" advTm="8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46083" name="Rectangle 3"/>
          <p:cNvSpPr>
            <a:spLocks noGrp="1" noChangeArrowheads="1"/>
          </p:cNvSpPr>
          <p:nvPr>
            <p:ph type="body" idx="1"/>
          </p:nvPr>
        </p:nvSpPr>
        <p:spPr>
          <a:xfrm>
            <a:off x="395288" y="1916113"/>
            <a:ext cx="8569325" cy="4941887"/>
          </a:xfrm>
        </p:spPr>
        <p:txBody>
          <a:bodyPr/>
          <a:lstStyle/>
          <a:p>
            <a:pPr eaLnBrk="1" hangingPunct="1"/>
            <a:r>
              <a:rPr lang="zh-CN" altLang="en-US" sz="2000" smtClean="0">
                <a:ea typeface="黑体" panose="02010609060101010101" pitchFamily="49" charset="-122"/>
              </a:rPr>
              <a:t>变更实现</a:t>
            </a:r>
          </a:p>
        </p:txBody>
      </p:sp>
      <p:grpSp>
        <p:nvGrpSpPr>
          <p:cNvPr id="46084" name="Group 4"/>
          <p:cNvGrpSpPr>
            <a:grpSpLocks/>
          </p:cNvGrpSpPr>
          <p:nvPr/>
        </p:nvGrpSpPr>
        <p:grpSpPr bwMode="auto">
          <a:xfrm>
            <a:off x="1258888" y="2420938"/>
            <a:ext cx="6840537" cy="3454400"/>
            <a:chOff x="2520" y="8772"/>
            <a:chExt cx="6120" cy="3588"/>
          </a:xfrm>
        </p:grpSpPr>
        <p:sp>
          <p:nvSpPr>
            <p:cNvPr id="46085" name="Text Box 5"/>
            <p:cNvSpPr txBox="1">
              <a:spLocks noChangeArrowheads="1"/>
            </p:cNvSpPr>
            <p:nvPr/>
          </p:nvSpPr>
          <p:spPr bwMode="auto">
            <a:xfrm>
              <a:off x="5040" y="8772"/>
              <a:ext cx="1440" cy="468"/>
            </a:xfrm>
            <a:prstGeom prst="rect">
              <a:avLst/>
            </a:prstGeom>
            <a:solidFill>
              <a:srgbClr val="CC6600"/>
            </a:solidFill>
            <a:ln w="9525">
              <a:solidFill>
                <a:schemeClr val="bg2"/>
              </a:solidFill>
              <a:miter lim="800000"/>
              <a:headEnd/>
              <a:tailEnd/>
            </a:ln>
          </p:spPr>
          <p:txBody>
            <a:bodyPr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2000">
                  <a:latin typeface="Times New Roman" panose="02020603050405020304" pitchFamily="18" charset="0"/>
                  <a:ea typeface="黑体" panose="02010609060101010101" pitchFamily="49" charset="-122"/>
                </a:rPr>
                <a:t>变更实现</a:t>
              </a:r>
            </a:p>
          </p:txBody>
        </p:sp>
        <p:sp>
          <p:nvSpPr>
            <p:cNvPr id="46086" name="Text Box 6"/>
            <p:cNvSpPr txBox="1">
              <a:spLocks noChangeArrowheads="1"/>
            </p:cNvSpPr>
            <p:nvPr/>
          </p:nvSpPr>
          <p:spPr bwMode="auto">
            <a:xfrm>
              <a:off x="3960" y="10332"/>
              <a:ext cx="540" cy="2028"/>
            </a:xfrm>
            <a:prstGeom prst="rect">
              <a:avLst/>
            </a:prstGeom>
            <a:solidFill>
              <a:srgbClr val="CC6600"/>
            </a:solidFill>
            <a:ln w="9525">
              <a:solidFill>
                <a:schemeClr val="bg2"/>
              </a:solidFill>
              <a:miter lim="800000"/>
              <a:headEnd/>
              <a:tailEnd/>
            </a:ln>
          </p:spPr>
          <p:txBody>
            <a:bodyPr vert="eaVert"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2000">
                  <a:latin typeface="Times New Roman" panose="02020603050405020304" pitchFamily="18" charset="0"/>
                  <a:ea typeface="黑体" panose="02010609060101010101" pitchFamily="49" charset="-122"/>
                </a:rPr>
                <a:t>变更实现</a:t>
              </a:r>
            </a:p>
          </p:txBody>
        </p:sp>
        <p:sp>
          <p:nvSpPr>
            <p:cNvPr id="46087" name="Text Box 7"/>
            <p:cNvSpPr txBox="1">
              <a:spLocks noChangeArrowheads="1"/>
            </p:cNvSpPr>
            <p:nvPr/>
          </p:nvSpPr>
          <p:spPr bwMode="auto">
            <a:xfrm>
              <a:off x="2520" y="10332"/>
              <a:ext cx="540" cy="2028"/>
            </a:xfrm>
            <a:prstGeom prst="rect">
              <a:avLst/>
            </a:prstGeom>
            <a:solidFill>
              <a:srgbClr val="CC6600"/>
            </a:solidFill>
            <a:ln w="9525">
              <a:solidFill>
                <a:schemeClr val="bg2"/>
              </a:solidFill>
              <a:miter lim="800000"/>
              <a:headEnd/>
              <a:tailEnd/>
            </a:ln>
          </p:spPr>
          <p:txBody>
            <a:bodyPr vert="eaVert"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latin typeface="Times New Roman" panose="02020603050405020304" pitchFamily="18" charset="0"/>
                  <a:ea typeface="黑体" panose="02010609060101010101" pitchFamily="49" charset="-122"/>
                </a:rPr>
                <a:t>受控基线出库</a:t>
              </a:r>
            </a:p>
          </p:txBody>
        </p:sp>
        <p:sp>
          <p:nvSpPr>
            <p:cNvPr id="46088" name="Text Box 8"/>
            <p:cNvSpPr txBox="1">
              <a:spLocks noChangeArrowheads="1"/>
            </p:cNvSpPr>
            <p:nvPr/>
          </p:nvSpPr>
          <p:spPr bwMode="auto">
            <a:xfrm>
              <a:off x="5400" y="10332"/>
              <a:ext cx="540" cy="2028"/>
            </a:xfrm>
            <a:prstGeom prst="rect">
              <a:avLst/>
            </a:prstGeom>
            <a:solidFill>
              <a:srgbClr val="CC6600"/>
            </a:solidFill>
            <a:ln w="9525">
              <a:solidFill>
                <a:schemeClr val="bg2"/>
              </a:solidFill>
              <a:miter lim="800000"/>
              <a:headEnd/>
              <a:tailEnd/>
            </a:ln>
          </p:spPr>
          <p:txBody>
            <a:bodyPr vert="eaVert"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latin typeface="Times New Roman" panose="02020603050405020304" pitchFamily="18" charset="0"/>
                  <a:ea typeface="黑体" panose="02010609060101010101" pitchFamily="49" charset="-122"/>
                </a:rPr>
                <a:t>实现的测试和验证</a:t>
              </a:r>
            </a:p>
          </p:txBody>
        </p:sp>
        <p:sp>
          <p:nvSpPr>
            <p:cNvPr id="46089" name="Text Box 9"/>
            <p:cNvSpPr txBox="1">
              <a:spLocks noChangeArrowheads="1"/>
            </p:cNvSpPr>
            <p:nvPr/>
          </p:nvSpPr>
          <p:spPr bwMode="auto">
            <a:xfrm>
              <a:off x="6840" y="10332"/>
              <a:ext cx="540" cy="2028"/>
            </a:xfrm>
            <a:prstGeom prst="rect">
              <a:avLst/>
            </a:prstGeom>
            <a:solidFill>
              <a:srgbClr val="CC6600"/>
            </a:solidFill>
            <a:ln w="9525">
              <a:solidFill>
                <a:schemeClr val="bg2"/>
              </a:solidFill>
              <a:miter lim="800000"/>
              <a:headEnd/>
              <a:tailEnd/>
            </a:ln>
          </p:spPr>
          <p:txBody>
            <a:bodyPr vert="eaVert"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latin typeface="Times New Roman" panose="02020603050405020304" pitchFamily="18" charset="0"/>
                  <a:ea typeface="黑体" panose="02010609060101010101" pitchFamily="49" charset="-122"/>
                </a:rPr>
                <a:t>实现被承认</a:t>
              </a:r>
            </a:p>
          </p:txBody>
        </p:sp>
        <p:sp>
          <p:nvSpPr>
            <p:cNvPr id="46090" name="Text Box 10"/>
            <p:cNvSpPr txBox="1">
              <a:spLocks noChangeArrowheads="1"/>
            </p:cNvSpPr>
            <p:nvPr/>
          </p:nvSpPr>
          <p:spPr bwMode="auto">
            <a:xfrm>
              <a:off x="8100" y="10332"/>
              <a:ext cx="540" cy="2028"/>
            </a:xfrm>
            <a:prstGeom prst="rect">
              <a:avLst/>
            </a:prstGeom>
            <a:solidFill>
              <a:srgbClr val="CC6600"/>
            </a:solidFill>
            <a:ln w="9525">
              <a:solidFill>
                <a:schemeClr val="bg2"/>
              </a:solidFill>
              <a:miter lim="800000"/>
              <a:headEnd/>
              <a:tailEnd/>
            </a:ln>
          </p:spPr>
          <p:txBody>
            <a:bodyPr vert="eaVert"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just"/>
              <a:r>
                <a:rPr kumimoji="0" lang="zh-CN" altLang="en-US" sz="1800">
                  <a:latin typeface="Times New Roman" panose="02020603050405020304" pitchFamily="18" charset="0"/>
                  <a:ea typeface="黑体" panose="02010609060101010101" pitchFamily="49" charset="-122"/>
                </a:rPr>
                <a:t>受控基线入库</a:t>
              </a:r>
            </a:p>
          </p:txBody>
        </p:sp>
        <p:sp>
          <p:nvSpPr>
            <p:cNvPr id="46091" name="Line 11"/>
            <p:cNvSpPr>
              <a:spLocks noChangeShapeType="1"/>
            </p:cNvSpPr>
            <p:nvPr/>
          </p:nvSpPr>
          <p:spPr bwMode="auto">
            <a:xfrm>
              <a:off x="2700" y="9864"/>
              <a:ext cx="558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2" name="Line 12"/>
            <p:cNvSpPr>
              <a:spLocks noChangeShapeType="1"/>
            </p:cNvSpPr>
            <p:nvPr/>
          </p:nvSpPr>
          <p:spPr bwMode="auto">
            <a:xfrm>
              <a:off x="5580" y="9240"/>
              <a:ext cx="0" cy="624"/>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3" name="Line 13"/>
            <p:cNvSpPr>
              <a:spLocks noChangeShapeType="1"/>
            </p:cNvSpPr>
            <p:nvPr/>
          </p:nvSpPr>
          <p:spPr bwMode="auto">
            <a:xfrm>
              <a:off x="2700" y="9864"/>
              <a:ext cx="0" cy="46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4" name="Line 14"/>
            <p:cNvSpPr>
              <a:spLocks noChangeShapeType="1"/>
            </p:cNvSpPr>
            <p:nvPr/>
          </p:nvSpPr>
          <p:spPr bwMode="auto">
            <a:xfrm>
              <a:off x="4140" y="9864"/>
              <a:ext cx="0" cy="46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5" name="Line 15"/>
            <p:cNvSpPr>
              <a:spLocks noChangeShapeType="1"/>
            </p:cNvSpPr>
            <p:nvPr/>
          </p:nvSpPr>
          <p:spPr bwMode="auto">
            <a:xfrm>
              <a:off x="5580" y="9864"/>
              <a:ext cx="0" cy="46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6" name="Line 16"/>
            <p:cNvSpPr>
              <a:spLocks noChangeShapeType="1"/>
            </p:cNvSpPr>
            <p:nvPr/>
          </p:nvSpPr>
          <p:spPr bwMode="auto">
            <a:xfrm>
              <a:off x="7020" y="9864"/>
              <a:ext cx="0" cy="46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7" name="Line 17"/>
            <p:cNvSpPr>
              <a:spLocks noChangeShapeType="1"/>
            </p:cNvSpPr>
            <p:nvPr/>
          </p:nvSpPr>
          <p:spPr bwMode="auto">
            <a:xfrm>
              <a:off x="8280" y="9864"/>
              <a:ext cx="0" cy="46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977"/>
    </mc:Choice>
    <mc:Fallback>
      <p:transition spd="slow" advTm="26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47107" name="Rectangle 3"/>
          <p:cNvSpPr>
            <a:spLocks noGrp="1" noChangeArrowheads="1"/>
          </p:cNvSpPr>
          <p:nvPr>
            <p:ph type="body" idx="1"/>
          </p:nvPr>
        </p:nvSpPr>
        <p:spPr>
          <a:xfrm>
            <a:off x="395288" y="2060575"/>
            <a:ext cx="8569325" cy="4797425"/>
          </a:xfrm>
        </p:spPr>
        <p:txBody>
          <a:bodyPr/>
          <a:lstStyle/>
          <a:p>
            <a:pPr eaLnBrk="1" hangingPunct="1"/>
            <a:r>
              <a:rPr lang="zh-CN" altLang="en-US" sz="2000" smtClean="0">
                <a:solidFill>
                  <a:srgbClr val="CC0000"/>
                </a:solidFill>
                <a:latin typeface="黑体" panose="02010609060101010101" pitchFamily="49" charset="-122"/>
                <a:ea typeface="黑体" panose="02010609060101010101" pitchFamily="49" charset="-122"/>
              </a:rPr>
              <a:t>配置审核</a:t>
            </a:r>
          </a:p>
          <a:p>
            <a:pPr eaLnBrk="1" hangingPunct="1">
              <a:lnSpc>
                <a:spcPct val="140000"/>
              </a:lnSpc>
              <a:buFont typeface="Wingdings 2" panose="05020102010507070707" pitchFamily="18" charset="2"/>
              <a:buNone/>
            </a:pPr>
            <a:r>
              <a:rPr lang="zh-CN" altLang="en-US" sz="2000" smtClean="0"/>
              <a:t>     </a:t>
            </a:r>
            <a:r>
              <a:rPr lang="en-US" altLang="zh-CN" sz="2000" smtClean="0">
                <a:solidFill>
                  <a:srgbClr val="CC0000"/>
                </a:solidFill>
              </a:rPr>
              <a:t>——</a:t>
            </a:r>
            <a:r>
              <a:rPr lang="en-US" altLang="zh-CN" sz="2000" smtClean="0"/>
              <a:t> </a:t>
            </a:r>
            <a:r>
              <a:rPr lang="zh-CN" altLang="en-US" sz="2000" smtClean="0">
                <a:solidFill>
                  <a:schemeClr val="accent2"/>
                </a:solidFill>
              </a:rPr>
              <a:t>配置审核作为变更控制的补充手段，目的是为了确保某一变更请求已被确切实现。</a:t>
            </a:r>
          </a:p>
          <a:p>
            <a:pPr eaLnBrk="1" hangingPunct="1">
              <a:lnSpc>
                <a:spcPct val="140000"/>
              </a:lnSpc>
              <a:buFont typeface="Wingdings 2" panose="05020102010507070707" pitchFamily="18" charset="2"/>
              <a:buNone/>
            </a:pPr>
            <a:r>
              <a:rPr lang="zh-CN" altLang="en-US" sz="2000" smtClean="0">
                <a:solidFill>
                  <a:schemeClr val="accent2"/>
                </a:solidFill>
              </a:rPr>
              <a:t>        </a:t>
            </a:r>
            <a:r>
              <a:rPr lang="zh-CN" altLang="en-US" sz="2000" smtClean="0">
                <a:solidFill>
                  <a:schemeClr val="accent1"/>
                </a:solidFill>
              </a:rPr>
              <a:t>配置审核主要包括两方面的内容：</a:t>
            </a:r>
          </a:p>
          <a:p>
            <a:pPr lvl="1" eaLnBrk="1" hangingPunct="1">
              <a:lnSpc>
                <a:spcPct val="140000"/>
              </a:lnSpc>
            </a:pPr>
            <a:r>
              <a:rPr lang="zh-CN" altLang="en-US" sz="2000" smtClean="0">
                <a:solidFill>
                  <a:schemeClr val="accent2"/>
                </a:solidFill>
                <a:ea typeface="黑体" panose="02010609060101010101" pitchFamily="49" charset="-122"/>
              </a:rPr>
              <a:t>配置管理活动审核</a:t>
            </a:r>
            <a:r>
              <a:rPr lang="zh-CN" altLang="en-US" sz="2000" smtClean="0">
                <a:solidFill>
                  <a:schemeClr val="accent2"/>
                </a:solidFill>
              </a:rPr>
              <a:t>   </a:t>
            </a:r>
            <a:r>
              <a:rPr lang="zh-CN" altLang="en-US" sz="2000" smtClean="0"/>
              <a:t>确保项目组成员的所有配置管理活动，遵循已批准的软件配置管理方针和规程</a:t>
            </a:r>
          </a:p>
          <a:p>
            <a:pPr lvl="1" eaLnBrk="1" hangingPunct="1">
              <a:lnSpc>
                <a:spcPct val="140000"/>
              </a:lnSpc>
            </a:pPr>
            <a:r>
              <a:rPr lang="zh-CN" altLang="en-US" sz="2000" smtClean="0">
                <a:solidFill>
                  <a:schemeClr val="accent2"/>
                </a:solidFill>
                <a:ea typeface="黑体" panose="02010609060101010101" pitchFamily="49" charset="-122"/>
              </a:rPr>
              <a:t>基线审核</a:t>
            </a:r>
            <a:r>
              <a:rPr lang="zh-CN" altLang="en-US" sz="2000" smtClean="0">
                <a:solidFill>
                  <a:schemeClr val="accent2"/>
                </a:solidFill>
              </a:rPr>
              <a:t>   </a:t>
            </a:r>
            <a:r>
              <a:rPr lang="zh-CN" altLang="en-US" sz="2000" smtClean="0"/>
              <a:t>保证基线的配置项</a:t>
            </a:r>
            <a:r>
              <a:rPr lang="en-US" altLang="zh-CN" sz="2000" smtClean="0"/>
              <a:t>(SCI)</a:t>
            </a:r>
            <a:r>
              <a:rPr lang="zh-CN" altLang="en-US" sz="2000" smtClean="0"/>
              <a:t>正确的构造和实现，并满足功能要求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844"/>
    </mc:Choice>
    <mc:Fallback>
      <p:transition spd="slow" advTm="37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48131" name="Rectangle 3"/>
          <p:cNvSpPr>
            <a:spLocks noGrp="1" noChangeArrowheads="1"/>
          </p:cNvSpPr>
          <p:nvPr>
            <p:ph type="body" idx="1"/>
          </p:nvPr>
        </p:nvSpPr>
        <p:spPr>
          <a:xfrm>
            <a:off x="468313" y="1916113"/>
            <a:ext cx="8496300" cy="4941887"/>
          </a:xfrm>
        </p:spPr>
        <p:txBody>
          <a:bodyPr/>
          <a:lstStyle/>
          <a:p>
            <a:pPr eaLnBrk="1" hangingPunct="1"/>
            <a:r>
              <a:rPr lang="zh-CN" altLang="en-US" sz="2000" smtClean="0">
                <a:solidFill>
                  <a:srgbClr val="CC0000"/>
                </a:solidFill>
                <a:latin typeface="黑体" panose="02010609060101010101" pitchFamily="49" charset="-122"/>
                <a:ea typeface="黑体" panose="02010609060101010101" pitchFamily="49" charset="-122"/>
              </a:rPr>
              <a:t>配置状态统计</a:t>
            </a:r>
          </a:p>
          <a:p>
            <a:pPr eaLnBrk="1" hangingPunct="1">
              <a:spcBef>
                <a:spcPct val="50000"/>
              </a:spcBef>
              <a:buFont typeface="Wingdings 2" panose="05020102010507070707" pitchFamily="18" charset="2"/>
              <a:buNone/>
            </a:pPr>
            <a:r>
              <a:rPr lang="zh-CN" altLang="en-US" sz="2000" smtClean="0">
                <a:solidFill>
                  <a:srgbClr val="000000"/>
                </a:solidFill>
                <a:latin typeface="黑体" panose="02010609060101010101" pitchFamily="49" charset="-122"/>
                <a:ea typeface="黑体" panose="02010609060101010101" pitchFamily="49" charset="-122"/>
              </a:rPr>
              <a:t>   </a:t>
            </a:r>
            <a:r>
              <a:rPr lang="en-US" altLang="zh-CN" sz="2000" smtClean="0">
                <a:solidFill>
                  <a:srgbClr val="CC0000"/>
                </a:solidFill>
              </a:rPr>
              <a:t>—— </a:t>
            </a:r>
            <a:r>
              <a:rPr lang="zh-CN" altLang="en-US" sz="2000" smtClean="0">
                <a:solidFill>
                  <a:schemeClr val="accent2"/>
                </a:solidFill>
                <a:latin typeface="宋体" panose="02010600030101010101" pitchFamily="2" charset="-122"/>
              </a:rPr>
              <a:t>检查配置管理系统以及内容，检测配置项变更历史的过程称为配置状态统计。</a:t>
            </a:r>
            <a:r>
              <a:rPr lang="zh-CN" altLang="en-US" smtClean="0"/>
              <a:t> </a:t>
            </a:r>
            <a:endParaRPr lang="zh-CN" altLang="en-US" sz="2000" smtClean="0">
              <a:solidFill>
                <a:srgbClr val="000000"/>
              </a:solidFill>
              <a:latin typeface="宋体" panose="02010600030101010101" pitchFamily="2" charset="-122"/>
            </a:endParaRPr>
          </a:p>
          <a:p>
            <a:pPr lvl="1" eaLnBrk="1" hangingPunct="1">
              <a:lnSpc>
                <a:spcPct val="120000"/>
              </a:lnSpc>
              <a:spcBef>
                <a:spcPct val="50000"/>
              </a:spcBef>
            </a:pPr>
            <a:r>
              <a:rPr lang="zh-CN" altLang="en-US" sz="2000" smtClean="0">
                <a:solidFill>
                  <a:srgbClr val="CC6600"/>
                </a:solidFill>
                <a:latin typeface="宋体" panose="02010600030101010101" pitchFamily="2" charset="-122"/>
              </a:rPr>
              <a:t>检查配置管理系统以及内容</a:t>
            </a:r>
          </a:p>
          <a:p>
            <a:pPr lvl="1" eaLnBrk="1" hangingPunct="1">
              <a:lnSpc>
                <a:spcPct val="120000"/>
              </a:lnSpc>
            </a:pPr>
            <a:r>
              <a:rPr lang="zh-CN" altLang="en-US" sz="2000" smtClean="0">
                <a:solidFill>
                  <a:srgbClr val="CC6600"/>
                </a:solidFill>
                <a:latin typeface="宋体" panose="02010600030101010101" pitchFamily="2" charset="-122"/>
              </a:rPr>
              <a:t>检测配置项变更历史</a:t>
            </a:r>
          </a:p>
          <a:p>
            <a:pPr lvl="1" eaLnBrk="1" hangingPunct="1">
              <a:lnSpc>
                <a:spcPct val="120000"/>
              </a:lnSpc>
            </a:pPr>
            <a:r>
              <a:rPr lang="zh-CN" altLang="en-US" sz="2000" smtClean="0">
                <a:solidFill>
                  <a:srgbClr val="CC6600"/>
                </a:solidFill>
                <a:latin typeface="宋体" panose="02010600030101010101" pitchFamily="2" charset="-122"/>
              </a:rPr>
              <a:t>配置状态统计的范围可因项目而不同。</a:t>
            </a:r>
            <a:r>
              <a:rPr lang="en-US" altLang="zh-CN" sz="2000" smtClean="0">
                <a:solidFill>
                  <a:srgbClr val="CC6600"/>
                </a:solidFill>
                <a:latin typeface="宋体" panose="02010600030101010101" pitchFamily="2" charset="-122"/>
              </a:rPr>
              <a:t>IEEE</a:t>
            </a:r>
            <a:r>
              <a:rPr lang="zh-CN" altLang="en-US" sz="2000" smtClean="0">
                <a:solidFill>
                  <a:srgbClr val="CC6600"/>
                </a:solidFill>
                <a:latin typeface="宋体" panose="02010600030101010101" pitchFamily="2" charset="-122"/>
              </a:rPr>
              <a:t>标准</a:t>
            </a:r>
            <a:r>
              <a:rPr lang="en-US" altLang="zh-CN" sz="2000" smtClean="0">
                <a:solidFill>
                  <a:srgbClr val="CC6600"/>
                </a:solidFill>
                <a:latin typeface="宋体" panose="02010600030101010101" pitchFamily="2" charset="-122"/>
              </a:rPr>
              <a:t>828-1998</a:t>
            </a:r>
            <a:r>
              <a:rPr lang="zh-CN" altLang="en-US" sz="2000" smtClean="0">
                <a:solidFill>
                  <a:srgbClr val="CC6600"/>
                </a:solidFill>
                <a:latin typeface="宋体" panose="02010600030101010101" pitchFamily="2" charset="-122"/>
              </a:rPr>
              <a:t>规定用于计算配置状态的最小数据集包括：</a:t>
            </a:r>
          </a:p>
          <a:p>
            <a:pPr lvl="2" eaLnBrk="1" hangingPunct="1">
              <a:lnSpc>
                <a:spcPct val="120000"/>
              </a:lnSpc>
            </a:pPr>
            <a:r>
              <a:rPr lang="zh-CN" altLang="en-US" smtClean="0">
                <a:solidFill>
                  <a:srgbClr val="CC6600"/>
                </a:solidFill>
                <a:latin typeface="宋体" panose="02010600030101010101" pitchFamily="2" charset="-122"/>
              </a:rPr>
              <a:t>被批准的配置项 </a:t>
            </a:r>
          </a:p>
          <a:p>
            <a:pPr lvl="2" eaLnBrk="1" hangingPunct="1">
              <a:lnSpc>
                <a:spcPct val="120000"/>
              </a:lnSpc>
            </a:pPr>
            <a:r>
              <a:rPr lang="zh-CN" altLang="en-US" smtClean="0">
                <a:solidFill>
                  <a:srgbClr val="CC6600"/>
                </a:solidFill>
                <a:latin typeface="宋体" panose="02010600030101010101" pitchFamily="2" charset="-122"/>
              </a:rPr>
              <a:t>配置项的所有请求的变化状态 </a:t>
            </a:r>
          </a:p>
          <a:p>
            <a:pPr lvl="2" eaLnBrk="1" hangingPunct="1">
              <a:lnSpc>
                <a:spcPct val="120000"/>
              </a:lnSpc>
            </a:pPr>
            <a:r>
              <a:rPr lang="zh-CN" altLang="en-US" smtClean="0">
                <a:solidFill>
                  <a:srgbClr val="CC6600"/>
                </a:solidFill>
                <a:latin typeface="宋体" panose="02010600030101010101" pitchFamily="2" charset="-122"/>
              </a:rPr>
              <a:t>配置项所有被批准的变更实现状态</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468"/>
    </mc:Choice>
    <mc:Fallback>
      <p:transition spd="slow" advTm="56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kumimoji="1" lang="zh-CN" altLang="en-US" smtClean="0"/>
              <a:t>软件项目配置管理过程</a:t>
            </a:r>
          </a:p>
        </p:txBody>
      </p:sp>
      <p:sp>
        <p:nvSpPr>
          <p:cNvPr id="49155" name="Rectangle 3"/>
          <p:cNvSpPr>
            <a:spLocks noGrp="1" noChangeArrowheads="1"/>
          </p:cNvSpPr>
          <p:nvPr>
            <p:ph type="body" sz="half" idx="1"/>
          </p:nvPr>
        </p:nvSpPr>
        <p:spPr>
          <a:xfrm>
            <a:off x="539750" y="2133600"/>
            <a:ext cx="5256213" cy="4724400"/>
          </a:xfrm>
        </p:spPr>
        <p:txBody>
          <a:bodyPr/>
          <a:lstStyle/>
          <a:p>
            <a:pPr eaLnBrk="1" hangingPunct="1"/>
            <a:r>
              <a:rPr lang="zh-CN" altLang="en-US" sz="2000" smtClean="0">
                <a:solidFill>
                  <a:srgbClr val="CC0000"/>
                </a:solidFill>
                <a:latin typeface="黑体" panose="02010609060101010101" pitchFamily="49" charset="-122"/>
                <a:ea typeface="黑体" panose="02010609060101010101" pitchFamily="49" charset="-122"/>
              </a:rPr>
              <a:t>评估一个配置系统状态</a:t>
            </a:r>
          </a:p>
          <a:p>
            <a:pPr lvl="1" eaLnBrk="1" hangingPunct="1">
              <a:lnSpc>
                <a:spcPct val="130000"/>
              </a:lnSpc>
              <a:spcBef>
                <a:spcPct val="50000"/>
              </a:spcBef>
            </a:pPr>
            <a:r>
              <a:rPr lang="zh-CN" altLang="en-US" sz="2000" smtClean="0">
                <a:solidFill>
                  <a:schemeClr val="accent2"/>
                </a:solidFill>
                <a:latin typeface="黑体" panose="02010609060101010101" pitchFamily="49" charset="-122"/>
                <a:ea typeface="黑体" panose="02010609060101010101" pitchFamily="49" charset="-122"/>
              </a:rPr>
              <a:t>变更请求的数量 </a:t>
            </a:r>
          </a:p>
          <a:p>
            <a:pPr lvl="1" eaLnBrk="1" hangingPunct="1">
              <a:lnSpc>
                <a:spcPct val="130000"/>
              </a:lnSpc>
            </a:pPr>
            <a:r>
              <a:rPr lang="zh-CN" altLang="en-US" sz="2000" smtClean="0">
                <a:solidFill>
                  <a:schemeClr val="accent2"/>
                </a:solidFill>
                <a:latin typeface="黑体" panose="02010609060101010101" pitchFamily="49" charset="-122"/>
                <a:ea typeface="黑体" panose="02010609060101010101" pitchFamily="49" charset="-122"/>
              </a:rPr>
              <a:t>变更请求的历史报告 </a:t>
            </a:r>
          </a:p>
          <a:p>
            <a:pPr lvl="1" eaLnBrk="1" hangingPunct="1">
              <a:lnSpc>
                <a:spcPct val="130000"/>
              </a:lnSpc>
            </a:pPr>
            <a:r>
              <a:rPr lang="zh-CN" altLang="en-US" sz="2000" smtClean="0">
                <a:solidFill>
                  <a:schemeClr val="accent2"/>
                </a:solidFill>
                <a:latin typeface="黑体" panose="02010609060101010101" pitchFamily="49" charset="-122"/>
                <a:ea typeface="黑体" panose="02010609060101010101" pitchFamily="49" charset="-122"/>
              </a:rPr>
              <a:t>存储量的增长 </a:t>
            </a:r>
          </a:p>
          <a:p>
            <a:pPr lvl="1" eaLnBrk="1" hangingPunct="1">
              <a:lnSpc>
                <a:spcPct val="130000"/>
              </a:lnSpc>
            </a:pPr>
            <a:r>
              <a:rPr lang="zh-CN" altLang="en-US" sz="2000" smtClean="0">
                <a:solidFill>
                  <a:schemeClr val="accent2"/>
                </a:solidFill>
                <a:latin typeface="黑体" panose="02010609060101010101" pitchFamily="49" charset="-122"/>
                <a:ea typeface="黑体" panose="02010609060101010101" pitchFamily="49" charset="-122"/>
              </a:rPr>
              <a:t>配置管理系统以及</a:t>
            </a:r>
            <a:r>
              <a:rPr lang="en-US" altLang="zh-CN" sz="2000" smtClean="0">
                <a:solidFill>
                  <a:schemeClr val="accent2"/>
                </a:solidFill>
                <a:latin typeface="黑体" panose="02010609060101010101" pitchFamily="49" charset="-122"/>
                <a:ea typeface="黑体" panose="02010609060101010101" pitchFamily="49" charset="-122"/>
              </a:rPr>
              <a:t>SCCB</a:t>
            </a:r>
            <a:r>
              <a:rPr lang="zh-CN" altLang="en-US" sz="2000" smtClean="0">
                <a:solidFill>
                  <a:schemeClr val="accent2"/>
                </a:solidFill>
                <a:latin typeface="黑体" panose="02010609060101010101" pitchFamily="49" charset="-122"/>
                <a:ea typeface="黑体" panose="02010609060101010101" pitchFamily="49" charset="-122"/>
              </a:rPr>
              <a:t>在运作中发生异常的次数等等</a:t>
            </a:r>
            <a:r>
              <a:rPr lang="zh-CN" altLang="en-US" smtClean="0">
                <a:solidFill>
                  <a:schemeClr val="accent1"/>
                </a:solidFill>
                <a:latin typeface="宋体" panose="02010600030101010101" pitchFamily="2" charset="-122"/>
              </a:rPr>
              <a:t> </a:t>
            </a:r>
          </a:p>
          <a:p>
            <a:pPr eaLnBrk="1" hangingPunct="1"/>
            <a:endParaRPr lang="en-US" altLang="zh-CN" sz="2400" smtClean="0">
              <a:solidFill>
                <a:schemeClr val="accent1"/>
              </a:solidFill>
              <a:latin typeface="宋体" panose="02010600030101010101" pitchFamily="2" charset="-122"/>
            </a:endParaRPr>
          </a:p>
        </p:txBody>
      </p:sp>
      <p:graphicFrame>
        <p:nvGraphicFramePr>
          <p:cNvPr id="49156" name="Object 4"/>
          <p:cNvGraphicFramePr>
            <a:graphicFrameLocks noChangeAspect="1"/>
          </p:cNvGraphicFramePr>
          <p:nvPr>
            <p:ph sz="half" idx="2"/>
          </p:nvPr>
        </p:nvGraphicFramePr>
        <p:xfrm>
          <a:off x="6011863" y="3573463"/>
          <a:ext cx="2528887" cy="2560637"/>
        </p:xfrm>
        <a:graphic>
          <a:graphicData uri="http://schemas.openxmlformats.org/presentationml/2006/ole">
            <mc:AlternateContent xmlns:mc="http://schemas.openxmlformats.org/markup-compatibility/2006">
              <mc:Choice xmlns:v="urn:schemas-microsoft-com:vml" Requires="v">
                <p:oleObj spid="_x0000_s49158" name="Clip" r:id="rId5" imgW="4191000" imgH="3581400" progId="MS_ClipArt_Gallery.2">
                  <p:embed/>
                </p:oleObj>
              </mc:Choice>
              <mc:Fallback>
                <p:oleObj name="Clip" r:id="rId5" imgW="4191000" imgH="3581400" progId="MS_ClipArt_Gallery.2">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3573463"/>
                        <a:ext cx="2528887" cy="2560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00"/>
    </mc:Choice>
    <mc:Fallback>
      <p:transition spd="slow" advTm="20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mtClean="0"/>
              <a:t>本章内容提要</a:t>
            </a:r>
          </a:p>
        </p:txBody>
      </p:sp>
      <p:grpSp>
        <p:nvGrpSpPr>
          <p:cNvPr id="50179" name="Group 3"/>
          <p:cNvGrpSpPr>
            <a:grpSpLocks/>
          </p:cNvGrpSpPr>
          <p:nvPr/>
        </p:nvGrpSpPr>
        <p:grpSpPr bwMode="auto">
          <a:xfrm>
            <a:off x="611188" y="2343150"/>
            <a:ext cx="5670550" cy="488950"/>
            <a:chOff x="385" y="1476"/>
            <a:chExt cx="3572" cy="308"/>
          </a:xfrm>
        </p:grpSpPr>
        <p:sp>
          <p:nvSpPr>
            <p:cNvPr id="50201"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202" name="Text Box 5"/>
            <p:cNvSpPr txBox="1">
              <a:spLocks noChangeArrowheads="1"/>
            </p:cNvSpPr>
            <p:nvPr/>
          </p:nvSpPr>
          <p:spPr bwMode="auto">
            <a:xfrm>
              <a:off x="626" y="1516"/>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软件项目范围核实</a:t>
              </a:r>
              <a:r>
                <a:rPr lang="zh-CN" altLang="en-US" sz="1800">
                  <a:solidFill>
                    <a:schemeClr val="tx1"/>
                  </a:solidFill>
                  <a:latin typeface="宋体" panose="02010600030101010101" pitchFamily="2" charset="-122"/>
                </a:rPr>
                <a:t>  </a:t>
              </a:r>
            </a:p>
          </p:txBody>
        </p:sp>
        <p:sp>
          <p:nvSpPr>
            <p:cNvPr id="50203" name="Rectangle 6"/>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9.1</a:t>
              </a:r>
              <a:endParaRPr lang="en-US" altLang="zh-CN" sz="1800">
                <a:solidFill>
                  <a:srgbClr val="000000"/>
                </a:solidFill>
              </a:endParaRPr>
            </a:p>
          </p:txBody>
        </p:sp>
      </p:grpSp>
      <p:grpSp>
        <p:nvGrpSpPr>
          <p:cNvPr id="50180" name="Group 7"/>
          <p:cNvGrpSpPr>
            <a:grpSpLocks/>
          </p:cNvGrpSpPr>
          <p:nvPr/>
        </p:nvGrpSpPr>
        <p:grpSpPr bwMode="auto">
          <a:xfrm>
            <a:off x="611188" y="2924175"/>
            <a:ext cx="5670550" cy="488950"/>
            <a:chOff x="385" y="1842"/>
            <a:chExt cx="3572" cy="308"/>
          </a:xfrm>
        </p:grpSpPr>
        <p:grpSp>
          <p:nvGrpSpPr>
            <p:cNvPr id="50197" name="Group 8"/>
            <p:cNvGrpSpPr>
              <a:grpSpLocks/>
            </p:cNvGrpSpPr>
            <p:nvPr/>
          </p:nvGrpSpPr>
          <p:grpSpPr bwMode="auto">
            <a:xfrm>
              <a:off x="464" y="1842"/>
              <a:ext cx="3493" cy="308"/>
              <a:chOff x="464" y="1842"/>
              <a:chExt cx="3493" cy="308"/>
            </a:xfrm>
          </p:grpSpPr>
          <p:sp>
            <p:nvSpPr>
              <p:cNvPr id="50199"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200" name="Text Box 10"/>
              <p:cNvSpPr txBox="1">
                <a:spLocks noChangeArrowheads="1"/>
              </p:cNvSpPr>
              <p:nvPr/>
            </p:nvSpPr>
            <p:spPr bwMode="auto">
              <a:xfrm>
                <a:off x="626" y="1887"/>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软件项目配置管理概念</a:t>
                </a:r>
                <a:r>
                  <a:rPr lang="zh-CN" altLang="en-US"/>
                  <a:t> </a:t>
                </a:r>
              </a:p>
            </p:txBody>
          </p:sp>
        </p:grpSp>
        <p:sp>
          <p:nvSpPr>
            <p:cNvPr id="50198"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9.2</a:t>
              </a:r>
              <a:endParaRPr lang="en-US" altLang="zh-CN" sz="1800">
                <a:solidFill>
                  <a:srgbClr val="000000"/>
                </a:solidFill>
              </a:endParaRPr>
            </a:p>
          </p:txBody>
        </p:sp>
      </p:grpSp>
      <p:grpSp>
        <p:nvGrpSpPr>
          <p:cNvPr id="50181" name="Group 12"/>
          <p:cNvGrpSpPr>
            <a:grpSpLocks/>
          </p:cNvGrpSpPr>
          <p:nvPr/>
        </p:nvGrpSpPr>
        <p:grpSpPr bwMode="auto">
          <a:xfrm>
            <a:off x="611188" y="3500438"/>
            <a:ext cx="5689600" cy="488950"/>
            <a:chOff x="385" y="2209"/>
            <a:chExt cx="3584" cy="308"/>
          </a:xfrm>
        </p:grpSpPr>
        <p:sp>
          <p:nvSpPr>
            <p:cNvPr id="50194"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195" name="Text Box 14"/>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软件项目配置管理过程</a:t>
              </a:r>
              <a:r>
                <a:rPr lang="zh-CN" altLang="en-US"/>
                <a:t> </a:t>
              </a:r>
            </a:p>
          </p:txBody>
        </p:sp>
        <p:sp>
          <p:nvSpPr>
            <p:cNvPr id="50196"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9.3</a:t>
              </a:r>
              <a:endParaRPr lang="en-US" altLang="zh-CN" sz="1800">
                <a:solidFill>
                  <a:srgbClr val="000000"/>
                </a:solidFill>
              </a:endParaRPr>
            </a:p>
          </p:txBody>
        </p:sp>
      </p:grpSp>
      <p:grpSp>
        <p:nvGrpSpPr>
          <p:cNvPr id="50182" name="Group 16"/>
          <p:cNvGrpSpPr>
            <a:grpSpLocks/>
          </p:cNvGrpSpPr>
          <p:nvPr/>
        </p:nvGrpSpPr>
        <p:grpSpPr bwMode="auto">
          <a:xfrm>
            <a:off x="611188" y="4076700"/>
            <a:ext cx="5689600" cy="488950"/>
            <a:chOff x="385" y="2209"/>
            <a:chExt cx="3584" cy="308"/>
          </a:xfrm>
        </p:grpSpPr>
        <p:sp>
          <p:nvSpPr>
            <p:cNvPr id="50191"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192" name="Text Box 18"/>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配置管理组织与实施</a:t>
              </a:r>
              <a:r>
                <a:rPr lang="zh-CN" altLang="en-US"/>
                <a:t> </a:t>
              </a:r>
            </a:p>
          </p:txBody>
        </p:sp>
        <p:sp>
          <p:nvSpPr>
            <p:cNvPr id="50193" name="Rectangle 19"/>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9.4</a:t>
              </a:r>
              <a:endParaRPr lang="en-US" altLang="zh-CN" sz="1800">
                <a:solidFill>
                  <a:srgbClr val="000000"/>
                </a:solidFill>
              </a:endParaRPr>
            </a:p>
          </p:txBody>
        </p:sp>
      </p:grpSp>
      <p:grpSp>
        <p:nvGrpSpPr>
          <p:cNvPr id="50183" name="Group 20"/>
          <p:cNvGrpSpPr>
            <a:grpSpLocks/>
          </p:cNvGrpSpPr>
          <p:nvPr/>
        </p:nvGrpSpPr>
        <p:grpSpPr bwMode="auto">
          <a:xfrm>
            <a:off x="611188" y="4652963"/>
            <a:ext cx="5689600" cy="488950"/>
            <a:chOff x="385" y="2209"/>
            <a:chExt cx="3584" cy="308"/>
          </a:xfrm>
        </p:grpSpPr>
        <p:sp>
          <p:nvSpPr>
            <p:cNvPr id="50188" name="AutoShape 2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189" name="Text Box 22"/>
            <p:cNvSpPr txBox="1">
              <a:spLocks noChangeArrowheads="1"/>
            </p:cNvSpPr>
            <p:nvPr/>
          </p:nvSpPr>
          <p:spPr bwMode="auto">
            <a:xfrm>
              <a:off x="626" y="2254"/>
              <a:ext cx="311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50190" name="Rectangle 23"/>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9.5</a:t>
              </a:r>
              <a:endParaRPr lang="en-US" altLang="zh-CN" sz="1800">
                <a:solidFill>
                  <a:srgbClr val="000000"/>
                </a:solidFill>
              </a:endParaRPr>
            </a:p>
          </p:txBody>
        </p:sp>
      </p:grpSp>
      <p:grpSp>
        <p:nvGrpSpPr>
          <p:cNvPr id="50184" name="Group 24"/>
          <p:cNvGrpSpPr>
            <a:grpSpLocks/>
          </p:cNvGrpSpPr>
          <p:nvPr/>
        </p:nvGrpSpPr>
        <p:grpSpPr bwMode="auto">
          <a:xfrm>
            <a:off x="611188" y="5229225"/>
            <a:ext cx="5689600" cy="488950"/>
            <a:chOff x="385" y="2209"/>
            <a:chExt cx="3584" cy="308"/>
          </a:xfrm>
        </p:grpSpPr>
        <p:sp>
          <p:nvSpPr>
            <p:cNvPr id="50185" name="AutoShape 25"/>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0186" name="Text Box 26"/>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复习思考题</a:t>
              </a:r>
            </a:p>
          </p:txBody>
        </p:sp>
        <p:sp>
          <p:nvSpPr>
            <p:cNvPr id="50187" name="Rectangle 27"/>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9.6</a:t>
              </a:r>
              <a:endParaRPr lang="en-US" altLang="zh-CN" sz="1800">
                <a:solidFill>
                  <a:srgbClr val="000000"/>
                </a:solidFill>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87"/>
    </mc:Choice>
    <mc:Fallback>
      <p:transition spd="slow" advTm="4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kumimoji="1" lang="en-US" altLang="zh-CN" smtClean="0"/>
              <a:t>9.4  </a:t>
            </a:r>
            <a:r>
              <a:rPr kumimoji="1" lang="zh-CN" altLang="en-US" smtClean="0"/>
              <a:t>配置管理组织与实施</a:t>
            </a:r>
          </a:p>
        </p:txBody>
      </p:sp>
      <p:sp>
        <p:nvSpPr>
          <p:cNvPr id="51203" name="Rectangle 3"/>
          <p:cNvSpPr>
            <a:spLocks noGrp="1" noChangeArrowheads="1"/>
          </p:cNvSpPr>
          <p:nvPr>
            <p:ph type="body" idx="1"/>
          </p:nvPr>
        </p:nvSpPr>
        <p:spPr/>
        <p:txBody>
          <a:bodyPr/>
          <a:lstStyle/>
          <a:p>
            <a:pPr eaLnBrk="1" hangingPunct="1"/>
            <a:r>
              <a:rPr lang="zh-CN" altLang="en-US" sz="2400" smtClean="0">
                <a:solidFill>
                  <a:schemeClr val="accent2"/>
                </a:solidFill>
                <a:ea typeface="黑体" panose="02010609060101010101" pitchFamily="49" charset="-122"/>
              </a:rPr>
              <a:t>配置管理组织</a:t>
            </a:r>
            <a:r>
              <a:rPr lang="zh-CN" altLang="en-US" smtClean="0"/>
              <a:t> </a:t>
            </a:r>
          </a:p>
        </p:txBody>
      </p:sp>
      <p:graphicFrame>
        <p:nvGraphicFramePr>
          <p:cNvPr id="216175" name="Group 111"/>
          <p:cNvGraphicFramePr>
            <a:graphicFrameLocks noGrp="1"/>
          </p:cNvGraphicFramePr>
          <p:nvPr/>
        </p:nvGraphicFramePr>
        <p:xfrm>
          <a:off x="611188" y="2276475"/>
          <a:ext cx="8459787" cy="4375151"/>
        </p:xfrm>
        <a:graphic>
          <a:graphicData uri="http://schemas.openxmlformats.org/drawingml/2006/table">
            <a:tbl>
              <a:tblPr/>
              <a:tblGrid>
                <a:gridCol w="1162050">
                  <a:extLst>
                    <a:ext uri="{9D8B030D-6E8A-4147-A177-3AD203B41FA5}">
                      <a16:colId xmlns:a16="http://schemas.microsoft.com/office/drawing/2014/main" val="20000"/>
                    </a:ext>
                  </a:extLst>
                </a:gridCol>
                <a:gridCol w="2293937">
                  <a:extLst>
                    <a:ext uri="{9D8B030D-6E8A-4147-A177-3AD203B41FA5}">
                      <a16:colId xmlns:a16="http://schemas.microsoft.com/office/drawing/2014/main" val="20001"/>
                    </a:ext>
                  </a:extLst>
                </a:gridCol>
                <a:gridCol w="5003800">
                  <a:extLst>
                    <a:ext uri="{9D8B030D-6E8A-4147-A177-3AD203B41FA5}">
                      <a16:colId xmlns:a16="http://schemas.microsoft.com/office/drawing/2014/main" val="20002"/>
                    </a:ext>
                  </a:extLst>
                </a:gridCol>
              </a:tblGrid>
              <a:tr h="4112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  </a:t>
                      </a:r>
                      <a:r>
                        <a:rPr kumimoji="1" lang="zh-CN" altLang="en-US" sz="16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组织机构</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责  任</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具体职责</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85356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0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0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项目经理</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负责整个软件项目的研发活动，根据</a:t>
                      </a:r>
                      <a:r>
                        <a:rPr kumimoji="1" lang="en-US" altLang="zh-CN"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SCCB</a:t>
                      </a: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的建议，批准配置管理的各项活动并控制它们的进程</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制定和修改项目的组织结构和配置管理策略</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批准、发布配置管理计划</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决定项目起始基线和开发里程碑</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接收并审阅</a:t>
                      </a: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SCCB</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的报告</a:t>
                      </a:r>
                      <a:endParaRPr kumimoji="1" lang="zh-CN" altLang="en-US" sz="12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102884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0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软件配置控制  委员会（</a:t>
                      </a:r>
                      <a:r>
                        <a:rPr kumimoji="1" lang="en-US" altLang="zh-CN"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SCCB</a:t>
                      </a: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0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管理软件基线，承担变更控制的所有责任</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授权建立软件基线和标志配置</a:t>
                      </a: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配置单元</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代表项目经理和受到基线影响的质量保证组、配置管理组、工程组、系统测试组、合同管理组、文档支持组等小组的利益</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审查和审定对软件基线的更改</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审定由软件基线数据库中生产的产品和报告</a:t>
                      </a:r>
                      <a:endParaRPr kumimoji="1" lang="zh-CN" altLang="en-US" sz="12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167029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软件配置小组（</a:t>
                      </a:r>
                      <a:r>
                        <a:rPr kumimoji="1" lang="en-US" altLang="zh-CN"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SCM</a:t>
                      </a: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小组）</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0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0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0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负责协调和实施项目</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创建和管理项目的软件基线库</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制定、维护和发布</a:t>
                      </a: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SCM</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计划、标准和规程</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标志置于配置管理下的软件工作产品集合</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管理软件基线的库的使用</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更新软件基线</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生成基于软件基线的产品</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记录</a:t>
                      </a: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SCM</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活动</a:t>
                      </a:r>
                      <a:endParaRPr kumimoji="1" lang="zh-CN" altLang="en-US" sz="1200" b="0" i="0" u="none" strike="noStrike" cap="none" normalizeH="0" baseline="0" smtClean="0">
                        <a:ln>
                          <a:noFill/>
                        </a:ln>
                        <a:solidFill>
                          <a:schemeClr val="bg1"/>
                        </a:solidFill>
                        <a:effectLst/>
                        <a:latin typeface="Arial" pitchFamily="34" charset="0"/>
                        <a:ea typeface="宋体" pitchFamily="2" charset="-122"/>
                        <a:cs typeface="Times New Roman"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生成和发布</a:t>
                      </a: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SCM</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报告</a:t>
                      </a:r>
                      <a:endParaRPr kumimoji="1" lang="zh-CN" altLang="en-US" sz="12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4112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开发人员</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负责开发任务</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根据组织内确定的软件配置管理计划和相关规定，按照软件配置管理工具的使用模型来完成开发任务</a:t>
                      </a:r>
                      <a:endParaRPr kumimoji="1" lang="zh-CN" altLang="en-US" sz="12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7365"/>
    </mc:Choice>
    <mc:Fallback>
      <p:transition spd="slow" advTm="87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kumimoji="1" lang="zh-CN" altLang="en-US" smtClean="0"/>
              <a:t>配置管理组织与实施</a:t>
            </a:r>
          </a:p>
        </p:txBody>
      </p:sp>
      <p:sp>
        <p:nvSpPr>
          <p:cNvPr id="52227" name="Rectangle 3"/>
          <p:cNvSpPr>
            <a:spLocks noGrp="1" noChangeArrowheads="1"/>
          </p:cNvSpPr>
          <p:nvPr>
            <p:ph type="body" sz="half" idx="1"/>
          </p:nvPr>
        </p:nvSpPr>
        <p:spPr>
          <a:xfrm>
            <a:off x="327025" y="2419350"/>
            <a:ext cx="4316413" cy="3673475"/>
          </a:xfrm>
          <a:solidFill>
            <a:srgbClr val="86B4E6"/>
          </a:solidFill>
        </p:spPr>
        <p:txBody>
          <a:bodyPr/>
          <a:lstStyle/>
          <a:p>
            <a:pPr eaLnBrk="1" hangingPunct="1">
              <a:lnSpc>
                <a:spcPct val="110000"/>
              </a:lnSpc>
            </a:pPr>
            <a:r>
              <a:rPr lang="zh-CN" altLang="en-US" sz="2000" smtClean="0">
                <a:latin typeface="宋体" panose="02010600030101010101" pitchFamily="2" charset="-122"/>
              </a:rPr>
              <a:t>确定初始基线</a:t>
            </a:r>
            <a:r>
              <a:rPr lang="en-US" altLang="zh-CN" sz="2000" smtClean="0">
                <a:latin typeface="宋体" panose="02010600030101010101" pitchFamily="2" charset="-122"/>
              </a:rPr>
              <a:t>——</a:t>
            </a:r>
            <a:r>
              <a:rPr lang="zh-CN" altLang="en-US" sz="2000" smtClean="0">
                <a:latin typeface="宋体" panose="02010600030101010101" pitchFamily="2" charset="-122"/>
              </a:rPr>
              <a:t>由</a:t>
            </a:r>
            <a:r>
              <a:rPr lang="en-US" altLang="zh-CN" sz="2000" smtClean="0">
                <a:latin typeface="宋体" panose="02010600030101010101" pitchFamily="2" charset="-122"/>
              </a:rPr>
              <a:t>SCCB</a:t>
            </a:r>
            <a:r>
              <a:rPr lang="zh-CN" altLang="en-US" sz="2000" smtClean="0">
                <a:latin typeface="宋体" panose="02010600030101010101" pitchFamily="2" charset="-122"/>
              </a:rPr>
              <a:t>确定研发活动的初始基线；</a:t>
            </a:r>
          </a:p>
          <a:p>
            <a:pPr eaLnBrk="1" hangingPunct="1">
              <a:lnSpc>
                <a:spcPct val="110000"/>
              </a:lnSpc>
            </a:pPr>
            <a:r>
              <a:rPr lang="zh-CN" altLang="en-US" sz="2000" smtClean="0">
                <a:latin typeface="宋体" panose="02010600030101010101" pitchFamily="2" charset="-122"/>
              </a:rPr>
              <a:t>配置库管理</a:t>
            </a:r>
            <a:r>
              <a:rPr lang="en-US" altLang="zh-CN" sz="2000" smtClean="0">
                <a:latin typeface="宋体" panose="02010600030101010101" pitchFamily="2" charset="-122"/>
              </a:rPr>
              <a:t>——</a:t>
            </a:r>
            <a:r>
              <a:rPr lang="zh-CN" altLang="en-US" sz="2000" smtClean="0">
                <a:latin typeface="宋体" panose="02010600030101010101" pitchFamily="2" charset="-122"/>
              </a:rPr>
              <a:t>配置人员根据软件配置管理规划设立配置库和工作空间，为执行软件配置管理做好准备，并定期执行备份和清理工作；</a:t>
            </a:r>
          </a:p>
          <a:p>
            <a:pPr eaLnBrk="1" hangingPunct="1">
              <a:lnSpc>
                <a:spcPct val="110000"/>
              </a:lnSpc>
            </a:pPr>
            <a:r>
              <a:rPr lang="zh-CN" altLang="en-US" sz="2000" smtClean="0">
                <a:latin typeface="宋体" panose="02010600030101010101" pitchFamily="2" charset="-122"/>
              </a:rPr>
              <a:t>授权开发</a:t>
            </a:r>
            <a:r>
              <a:rPr lang="en-US" altLang="zh-CN" sz="2000" smtClean="0">
                <a:latin typeface="宋体" panose="02010600030101010101" pitchFamily="2" charset="-122"/>
              </a:rPr>
              <a:t>——</a:t>
            </a:r>
            <a:r>
              <a:rPr lang="zh-CN" altLang="en-US" sz="2000" smtClean="0">
                <a:latin typeface="宋体" panose="02010600030101010101" pitchFamily="2" charset="-122"/>
              </a:rPr>
              <a:t>开发人员按照统一的软件配置管理策略，根据获得授权的资源进行项目研发工作；</a:t>
            </a:r>
          </a:p>
        </p:txBody>
      </p:sp>
      <p:sp>
        <p:nvSpPr>
          <p:cNvPr id="52228" name="Rectangle 4"/>
          <p:cNvSpPr>
            <a:spLocks noGrp="1" noChangeArrowheads="1"/>
          </p:cNvSpPr>
          <p:nvPr>
            <p:ph type="body" sz="half" idx="2"/>
          </p:nvPr>
        </p:nvSpPr>
        <p:spPr>
          <a:xfrm>
            <a:off x="4719638" y="2419350"/>
            <a:ext cx="4316412" cy="3673475"/>
          </a:xfrm>
          <a:solidFill>
            <a:srgbClr val="86B4E6"/>
          </a:solidFill>
        </p:spPr>
        <p:txBody>
          <a:bodyPr/>
          <a:lstStyle/>
          <a:p>
            <a:pPr eaLnBrk="1" hangingPunct="1">
              <a:lnSpc>
                <a:spcPct val="110000"/>
              </a:lnSpc>
            </a:pPr>
            <a:r>
              <a:rPr lang="zh-CN" altLang="en-US" sz="2000" smtClean="0">
                <a:latin typeface="宋体" panose="02010600030101010101" pitchFamily="2" charset="-122"/>
              </a:rPr>
              <a:t>集成</a:t>
            </a:r>
            <a:r>
              <a:rPr lang="en-US" altLang="zh-CN" sz="2000" smtClean="0">
                <a:latin typeface="宋体" panose="02010600030101010101" pitchFamily="2" charset="-122"/>
              </a:rPr>
              <a:t>——</a:t>
            </a:r>
            <a:r>
              <a:rPr lang="zh-CN" altLang="en-US" sz="2000" smtClean="0">
                <a:latin typeface="宋体" panose="02010600030101010101" pitchFamily="2" charset="-122"/>
              </a:rPr>
              <a:t>系统集成人员按照项目进度集成组内开发人员的工作成果，构建系统，推进版本演进；</a:t>
            </a:r>
          </a:p>
          <a:p>
            <a:pPr eaLnBrk="1" hangingPunct="1">
              <a:lnSpc>
                <a:spcPct val="110000"/>
              </a:lnSpc>
            </a:pPr>
            <a:r>
              <a:rPr lang="zh-CN" altLang="en-US" sz="2000" smtClean="0">
                <a:latin typeface="宋体" panose="02010600030101010101" pitchFamily="2" charset="-122"/>
              </a:rPr>
              <a:t>管理基线</a:t>
            </a:r>
            <a:r>
              <a:rPr lang="en-US" altLang="zh-CN" sz="2000" smtClean="0">
                <a:latin typeface="宋体" panose="02010600030101010101" pitchFamily="2" charset="-122"/>
              </a:rPr>
              <a:t>——SCCB</a:t>
            </a:r>
            <a:r>
              <a:rPr lang="zh-CN" altLang="en-US" sz="2000" smtClean="0">
                <a:latin typeface="宋体" panose="02010600030101010101" pitchFamily="2" charset="-122"/>
              </a:rPr>
              <a:t>根据项目的进展情况，并适时地建立基线，批准基线变更，保证开发和维护工作有序地进行；</a:t>
            </a:r>
          </a:p>
          <a:p>
            <a:pPr eaLnBrk="1" hangingPunct="1">
              <a:lnSpc>
                <a:spcPct val="110000"/>
              </a:lnSpc>
            </a:pPr>
            <a:r>
              <a:rPr lang="zh-CN" altLang="en-US" sz="2000" smtClean="0">
                <a:latin typeface="宋体" panose="02010600030101010101" pitchFamily="2" charset="-122"/>
              </a:rPr>
              <a:t>产品开发</a:t>
            </a:r>
            <a:r>
              <a:rPr lang="en-US" altLang="zh-CN" sz="2000" smtClean="0">
                <a:latin typeface="宋体" panose="02010600030101010101" pitchFamily="2" charset="-122"/>
              </a:rPr>
              <a:t>——</a:t>
            </a:r>
            <a:r>
              <a:rPr lang="zh-CN" altLang="en-US" sz="2000" smtClean="0">
                <a:latin typeface="宋体" panose="02010600030101010101" pitchFamily="2" charset="-122"/>
              </a:rPr>
              <a:t>系统集成人员进行产品集成，由</a:t>
            </a:r>
            <a:r>
              <a:rPr lang="en-US" altLang="zh-CN" sz="2000" smtClean="0">
                <a:latin typeface="宋体" panose="02010600030101010101" pitchFamily="2" charset="-122"/>
              </a:rPr>
              <a:t>SCCB</a:t>
            </a:r>
            <a:r>
              <a:rPr lang="zh-CN" altLang="en-US" sz="2000" smtClean="0">
                <a:latin typeface="宋体" panose="02010600030101010101" pitchFamily="2" charset="-122"/>
              </a:rPr>
              <a:t>批准，进行发布。 </a:t>
            </a:r>
          </a:p>
          <a:p>
            <a:pPr eaLnBrk="1" hangingPunct="1"/>
            <a:endParaRPr lang="en-US" altLang="zh-CN" sz="2000" smtClean="0">
              <a:latin typeface="宋体" panose="02010600030101010101" pitchFamily="2" charset="-122"/>
            </a:endParaRPr>
          </a:p>
        </p:txBody>
      </p:sp>
      <p:sp>
        <p:nvSpPr>
          <p:cNvPr id="52229" name="Rectangle 5"/>
          <p:cNvSpPr>
            <a:spLocks noChangeArrowheads="1"/>
          </p:cNvSpPr>
          <p:nvPr/>
        </p:nvSpPr>
        <p:spPr bwMode="auto">
          <a:xfrm>
            <a:off x="395288" y="1911350"/>
            <a:ext cx="4968875" cy="3651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1">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kumimoji="0" lang="en-US" altLang="zh-CN" sz="1800">
                <a:solidFill>
                  <a:schemeClr val="accent2"/>
                </a:solidFill>
                <a:ea typeface="黑体" panose="02010609060101010101" pitchFamily="49" charset="-122"/>
              </a:rPr>
              <a:t>■</a:t>
            </a:r>
            <a:r>
              <a:rPr kumimoji="0" lang="zh-CN" altLang="en-US" sz="2400">
                <a:solidFill>
                  <a:schemeClr val="accent2"/>
                </a:solidFill>
                <a:ea typeface="黑体" panose="02010609060101010101" pitchFamily="49" charset="-122"/>
              </a:rPr>
              <a:t>　配置管理实施</a:t>
            </a:r>
            <a:r>
              <a:rPr kumimoji="0" lang="en-US" altLang="zh-CN" sz="2400">
                <a:solidFill>
                  <a:srgbClr val="CC0000"/>
                </a:solidFill>
                <a:ea typeface="黑体" panose="02010609060101010101" pitchFamily="49" charset="-122"/>
              </a:rPr>
              <a:t>——</a:t>
            </a:r>
            <a:r>
              <a:rPr kumimoji="0" lang="zh-CN" altLang="en-US" sz="2000">
                <a:solidFill>
                  <a:srgbClr val="CC0000"/>
                </a:solidFill>
                <a:ea typeface="黑体" panose="02010609060101010101" pitchFamily="49" charset="-122"/>
              </a:rPr>
              <a:t>主要包括的活动</a:t>
            </a:r>
            <a:r>
              <a:rPr kumimoji="0" lang="zh-CN" altLang="en-US"/>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977"/>
    </mc:Choice>
    <mc:Fallback>
      <p:transition spd="slow" advTm="32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kumimoji="1" lang="zh-CN" altLang="en-US" smtClean="0"/>
              <a:t>配置管理组织与实施</a:t>
            </a:r>
          </a:p>
        </p:txBody>
      </p:sp>
      <p:sp>
        <p:nvSpPr>
          <p:cNvPr id="53251" name="Rectangle 3"/>
          <p:cNvSpPr>
            <a:spLocks noGrp="1" noChangeArrowheads="1"/>
          </p:cNvSpPr>
          <p:nvPr>
            <p:ph type="body" idx="1"/>
          </p:nvPr>
        </p:nvSpPr>
        <p:spPr>
          <a:xfrm>
            <a:off x="395288" y="1773238"/>
            <a:ext cx="8569325" cy="5084762"/>
          </a:xfrm>
        </p:spPr>
        <p:txBody>
          <a:bodyPr/>
          <a:lstStyle/>
          <a:p>
            <a:pPr eaLnBrk="1" hangingPunct="1"/>
            <a:r>
              <a:rPr lang="zh-CN" altLang="en-US" sz="2000" smtClean="0">
                <a:solidFill>
                  <a:srgbClr val="CC0000"/>
                </a:solidFill>
                <a:ea typeface="黑体" panose="02010609060101010101" pitchFamily="49" charset="-122"/>
              </a:rPr>
              <a:t>配置管理工具</a:t>
            </a:r>
            <a:r>
              <a:rPr lang="zh-CN" altLang="en-US" smtClean="0"/>
              <a:t> </a:t>
            </a:r>
          </a:p>
          <a:p>
            <a:pPr eaLnBrk="1" hangingPunct="1">
              <a:buFont typeface="Wingdings 2" panose="05020102010507070707" pitchFamily="18" charset="2"/>
              <a:buNone/>
            </a:pPr>
            <a:r>
              <a:rPr lang="zh-CN" altLang="en-US" smtClean="0">
                <a:latin typeface="黑体" panose="02010609060101010101" pitchFamily="49" charset="-122"/>
                <a:ea typeface="黑体" panose="02010609060101010101" pitchFamily="49" charset="-122"/>
              </a:rPr>
              <a:t>  </a:t>
            </a:r>
            <a:r>
              <a:rPr lang="en-US" altLang="zh-CN" sz="2000" smtClean="0">
                <a:solidFill>
                  <a:srgbClr val="CC0000"/>
                </a:solidFill>
                <a:ea typeface="黑体" panose="02010609060101010101" pitchFamily="49" charset="-122"/>
              </a:rPr>
              <a:t>——</a:t>
            </a:r>
            <a:r>
              <a:rPr lang="zh-CN" altLang="en-US" sz="2000" smtClean="0">
                <a:latin typeface="黑体" panose="02010609060101010101" pitchFamily="49" charset="-122"/>
                <a:ea typeface="黑体" panose="02010609060101010101" pitchFamily="49" charset="-122"/>
              </a:rPr>
              <a:t>必须认识到</a:t>
            </a:r>
            <a:r>
              <a:rPr lang="en-US" altLang="zh-CN" sz="2000" smtClean="0">
                <a:latin typeface="黑体" panose="02010609060101010101" pitchFamily="49" charset="-122"/>
                <a:ea typeface="黑体" panose="02010609060101010101" pitchFamily="49" charset="-122"/>
              </a:rPr>
              <a:t>SCM</a:t>
            </a:r>
            <a:r>
              <a:rPr lang="zh-CN" altLang="en-US" sz="2000" smtClean="0">
                <a:latin typeface="黑体" panose="02010609060101010101" pitchFamily="49" charset="-122"/>
                <a:ea typeface="黑体" panose="02010609060101010101" pitchFamily="49" charset="-122"/>
              </a:rPr>
              <a:t>首先是一个方法，其次是一个过程，第三才是一系列的工具。 </a:t>
            </a:r>
          </a:p>
          <a:p>
            <a:pPr eaLnBrk="1" hangingPunct="1">
              <a:buFont typeface="Wingdings 2" panose="05020102010507070707" pitchFamily="18" charset="2"/>
              <a:buNone/>
            </a:pPr>
            <a:r>
              <a:rPr lang="zh-CN" altLang="en-US" smtClean="0">
                <a:latin typeface="黑体" panose="02010609060101010101" pitchFamily="49" charset="-122"/>
                <a:ea typeface="黑体" panose="02010609060101010101" pitchFamily="49" charset="-122"/>
              </a:rPr>
              <a:t>  </a:t>
            </a:r>
            <a:r>
              <a:rPr lang="en-US" altLang="zh-CN" sz="2000" smtClean="0">
                <a:solidFill>
                  <a:srgbClr val="CC0000"/>
                </a:solidFill>
                <a:ea typeface="黑体" panose="02010609060101010101" pitchFamily="49" charset="-122"/>
              </a:rPr>
              <a:t>——</a:t>
            </a:r>
            <a:r>
              <a:rPr lang="zh-CN" altLang="en-US" sz="2000" smtClean="0">
                <a:latin typeface="黑体" panose="02010609060101010101" pitchFamily="49" charset="-122"/>
                <a:ea typeface="黑体" panose="02010609060101010101" pitchFamily="49" charset="-122"/>
              </a:rPr>
              <a:t>工具应具有的功能：</a:t>
            </a:r>
          </a:p>
          <a:p>
            <a:pPr lvl="2" eaLnBrk="1" hangingPunct="1"/>
            <a:r>
              <a:rPr lang="zh-CN" altLang="en-US" smtClean="0">
                <a:latin typeface="黑体" panose="02010609060101010101" pitchFamily="49" charset="-122"/>
                <a:ea typeface="黑体" panose="02010609060101010101" pitchFamily="49" charset="-122"/>
              </a:rPr>
              <a:t>版本管理</a:t>
            </a:r>
          </a:p>
          <a:p>
            <a:pPr lvl="2" eaLnBrk="1" hangingPunct="1"/>
            <a:r>
              <a:rPr lang="zh-CN" altLang="en-US" smtClean="0">
                <a:latin typeface="黑体" panose="02010609060101010101" pitchFamily="49" charset="-122"/>
                <a:ea typeface="黑体" panose="02010609060101010101" pitchFamily="49" charset="-122"/>
              </a:rPr>
              <a:t>变更管理</a:t>
            </a:r>
          </a:p>
          <a:p>
            <a:pPr lvl="2" eaLnBrk="1" hangingPunct="1"/>
            <a:r>
              <a:rPr lang="zh-CN" altLang="en-US" smtClean="0">
                <a:latin typeface="黑体" panose="02010609060101010101" pitchFamily="49" charset="-122"/>
                <a:ea typeface="黑体" panose="02010609060101010101" pitchFamily="49" charset="-122"/>
              </a:rPr>
              <a:t>问题追踪</a:t>
            </a:r>
          </a:p>
          <a:p>
            <a:pPr lvl="2" eaLnBrk="1" hangingPunct="1"/>
            <a:r>
              <a:rPr lang="zh-CN" altLang="en-US" smtClean="0">
                <a:latin typeface="黑体" panose="02010609060101010101" pitchFamily="49" charset="-122"/>
                <a:ea typeface="黑体" panose="02010609060101010101" pitchFamily="49" charset="-122"/>
              </a:rPr>
              <a:t>建立管理</a:t>
            </a:r>
          </a:p>
          <a:p>
            <a:pPr lvl="2" eaLnBrk="1" hangingPunct="1"/>
            <a:r>
              <a:rPr lang="zh-CN" altLang="en-US" smtClean="0">
                <a:latin typeface="黑体" panose="02010609060101010101" pitchFamily="49" charset="-122"/>
                <a:ea typeface="黑体" panose="02010609060101010101" pitchFamily="49" charset="-122"/>
              </a:rPr>
              <a:t>状态统计（查询和报告）</a:t>
            </a:r>
          </a:p>
          <a:p>
            <a:pPr lvl="2" eaLnBrk="1" hangingPunct="1"/>
            <a:r>
              <a:rPr lang="zh-CN" altLang="en-US" smtClean="0">
                <a:latin typeface="黑体" panose="02010609060101010101" pitchFamily="49" charset="-122"/>
                <a:ea typeface="黑体" panose="02010609060101010101" pitchFamily="49" charset="-122"/>
              </a:rPr>
              <a:t>配置审核</a:t>
            </a:r>
          </a:p>
          <a:p>
            <a:pPr lvl="2" eaLnBrk="1" hangingPunct="1"/>
            <a:r>
              <a:rPr lang="zh-CN" altLang="en-US" smtClean="0">
                <a:latin typeface="黑体" panose="02010609060101010101" pitchFamily="49" charset="-122"/>
                <a:ea typeface="黑体" panose="02010609060101010101" pitchFamily="49" charset="-122"/>
              </a:rPr>
              <a:t>访问控制和安全控制</a:t>
            </a:r>
          </a:p>
          <a:p>
            <a:pPr eaLnBrk="1" hangingPunct="1"/>
            <a:endParaRPr lang="en-US" altLang="zh-CN" sz="2000" smtClean="0">
              <a:latin typeface="黑体" panose="02010609060101010101" pitchFamily="49" charset="-122"/>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015"/>
    </mc:Choice>
    <mc:Fallback>
      <p:transition spd="slow" advTm="21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kumimoji="1" lang="zh-CN" altLang="en-US" smtClean="0"/>
              <a:t>配置管理组织与实施</a:t>
            </a:r>
          </a:p>
        </p:txBody>
      </p:sp>
      <p:sp>
        <p:nvSpPr>
          <p:cNvPr id="54275" name="Rectangle 3"/>
          <p:cNvSpPr>
            <a:spLocks noGrp="1" noChangeArrowheads="1"/>
          </p:cNvSpPr>
          <p:nvPr>
            <p:ph type="body" idx="1"/>
          </p:nvPr>
        </p:nvSpPr>
        <p:spPr>
          <a:xfrm>
            <a:off x="323850" y="2060575"/>
            <a:ext cx="8640763" cy="4797425"/>
          </a:xfrm>
        </p:spPr>
        <p:txBody>
          <a:bodyPr/>
          <a:lstStyle/>
          <a:p>
            <a:pPr eaLnBrk="1" hangingPunct="1"/>
            <a:r>
              <a:rPr lang="zh-CN" altLang="en-US" sz="2000" smtClean="0">
                <a:latin typeface="黑体" panose="02010609060101010101" pitchFamily="49" charset="-122"/>
                <a:ea typeface="黑体" panose="02010609060101010101" pitchFamily="49" charset="-122"/>
              </a:rPr>
              <a:t>常用配置管理工具 </a:t>
            </a:r>
            <a:r>
              <a:rPr lang="en-US" altLang="zh-CN" sz="2000" smtClean="0">
                <a:solidFill>
                  <a:schemeClr val="accent2"/>
                </a:solidFill>
                <a:ea typeface="黑体" panose="02010609060101010101" pitchFamily="49" charset="-122"/>
              </a:rPr>
              <a:t>——</a:t>
            </a:r>
            <a:r>
              <a:rPr lang="zh-CN" altLang="en-US" sz="2000" smtClean="0">
                <a:solidFill>
                  <a:schemeClr val="accent2"/>
                </a:solidFill>
                <a:latin typeface="黑体" panose="02010609060101010101" pitchFamily="49" charset="-122"/>
                <a:ea typeface="黑体" panose="02010609060101010101" pitchFamily="49" charset="-122"/>
              </a:rPr>
              <a:t>分为</a:t>
            </a:r>
            <a:r>
              <a:rPr lang="en-US" altLang="zh-CN" sz="2000" smtClean="0">
                <a:solidFill>
                  <a:schemeClr val="accent2"/>
                </a:solidFill>
                <a:latin typeface="黑体" panose="02010609060101010101" pitchFamily="49" charset="-122"/>
                <a:ea typeface="黑体" panose="02010609060101010101" pitchFamily="49" charset="-122"/>
              </a:rPr>
              <a:t>3</a:t>
            </a:r>
            <a:r>
              <a:rPr lang="zh-CN" altLang="en-US" sz="2000" smtClean="0">
                <a:solidFill>
                  <a:schemeClr val="accent2"/>
                </a:solidFill>
                <a:latin typeface="黑体" panose="02010609060101010101" pitchFamily="49" charset="-122"/>
                <a:ea typeface="黑体" panose="02010609060101010101" pitchFamily="49" charset="-122"/>
              </a:rPr>
              <a:t>个级别</a:t>
            </a:r>
          </a:p>
          <a:p>
            <a:pPr lvl="1" eaLnBrk="1" hangingPunct="1">
              <a:lnSpc>
                <a:spcPct val="140000"/>
              </a:lnSpc>
              <a:spcBef>
                <a:spcPct val="50000"/>
              </a:spcBef>
            </a:pPr>
            <a:r>
              <a:rPr lang="zh-CN" altLang="zh-CN" sz="2000" smtClean="0">
                <a:solidFill>
                  <a:schemeClr val="accent2"/>
                </a:solidFill>
                <a:latin typeface="黑体" panose="02010609060101010101" pitchFamily="49" charset="-122"/>
                <a:ea typeface="黑体" panose="02010609060101010101" pitchFamily="49" charset="-122"/>
              </a:rPr>
              <a:t>第一个级别</a:t>
            </a:r>
            <a:r>
              <a:rPr lang="zh-CN" altLang="en-US" sz="2000" smtClean="0">
                <a:latin typeface="宋体" panose="02010600030101010101" pitchFamily="2" charset="-122"/>
              </a:rPr>
              <a:t>  </a:t>
            </a:r>
            <a:r>
              <a:rPr lang="zh-CN" altLang="zh-CN" sz="2000" smtClean="0">
                <a:latin typeface="宋体" panose="02010600030101010101" pitchFamily="2" charset="-122"/>
              </a:rPr>
              <a:t>版本控制工具，是入门级的工具。例如，</a:t>
            </a:r>
            <a:r>
              <a:rPr lang="en-US" altLang="zh-CN" sz="2000" smtClean="0"/>
              <a:t>CVS</a:t>
            </a:r>
            <a:r>
              <a:rPr lang="zh-CN" altLang="en-US" sz="2000" smtClean="0"/>
              <a:t>、</a:t>
            </a:r>
            <a:r>
              <a:rPr lang="en-US" altLang="zh-CN" sz="2000" smtClean="0"/>
              <a:t>Visual Source Safe</a:t>
            </a:r>
            <a:r>
              <a:rPr lang="zh-CN" altLang="en-US" sz="2000" smtClean="0"/>
              <a:t>。</a:t>
            </a:r>
          </a:p>
          <a:p>
            <a:pPr lvl="1" eaLnBrk="1" hangingPunct="1">
              <a:lnSpc>
                <a:spcPct val="140000"/>
              </a:lnSpc>
            </a:pPr>
            <a:r>
              <a:rPr lang="zh-CN" altLang="en-US" sz="2000" smtClean="0">
                <a:solidFill>
                  <a:schemeClr val="accent2"/>
                </a:solidFill>
                <a:latin typeface="黑体" panose="02010609060101010101" pitchFamily="49" charset="-122"/>
                <a:ea typeface="黑体" panose="02010609060101010101" pitchFamily="49" charset="-122"/>
              </a:rPr>
              <a:t>第二个级别</a:t>
            </a:r>
            <a:r>
              <a:rPr lang="zh-CN" altLang="en-US" sz="2000" smtClean="0">
                <a:latin typeface="宋体" panose="02010600030101010101" pitchFamily="2" charset="-122"/>
              </a:rPr>
              <a:t>  项目级配置管理工具，适合管理中小型的项目，在版本管理的基础上增加变更控制、状态统计的功能。例如</a:t>
            </a:r>
            <a:r>
              <a:rPr lang="en-US" altLang="zh-CN" smtClean="0">
                <a:latin typeface="黑体" panose="02010609060101010101" pitchFamily="49" charset="-122"/>
                <a:ea typeface="黑体" panose="02010609060101010101" pitchFamily="49" charset="-122"/>
              </a:rPr>
              <a:t>ClearCase</a:t>
            </a:r>
            <a:r>
              <a:rPr lang="zh-CN" altLang="en-US" smtClean="0">
                <a:latin typeface="黑体" panose="02010609060101010101" pitchFamily="49" charset="-122"/>
                <a:ea typeface="黑体" panose="02010609060101010101" pitchFamily="49" charset="-122"/>
              </a:rPr>
              <a:t>、</a:t>
            </a:r>
            <a:r>
              <a:rPr lang="en-US" altLang="zh-CN" smtClean="0">
                <a:latin typeface="黑体" panose="02010609060101010101" pitchFamily="49" charset="-122"/>
                <a:ea typeface="黑体" panose="02010609060101010101" pitchFamily="49" charset="-122"/>
              </a:rPr>
              <a:t>ClearQuest</a:t>
            </a:r>
            <a:r>
              <a:rPr lang="en-US" altLang="zh-CN" sz="2000" smtClean="0">
                <a:latin typeface="宋体" panose="02010600030101010101" pitchFamily="2" charset="-122"/>
              </a:rPr>
              <a:t> </a:t>
            </a:r>
            <a:r>
              <a:rPr lang="zh-CN" altLang="en-US" sz="2000" smtClean="0">
                <a:latin typeface="宋体" panose="02010600030101010101" pitchFamily="2" charset="-122"/>
              </a:rPr>
              <a:t>、</a:t>
            </a:r>
            <a:r>
              <a:rPr lang="en-US" altLang="zh-CN" sz="2000" smtClean="0"/>
              <a:t>PVCS</a:t>
            </a:r>
            <a:r>
              <a:rPr lang="zh-CN" altLang="en-US" sz="2000" smtClean="0"/>
              <a:t>。</a:t>
            </a:r>
            <a:r>
              <a:rPr lang="zh-CN" altLang="en-US" sz="2000" smtClean="0">
                <a:latin typeface="宋体" panose="02010600030101010101" pitchFamily="2" charset="-122"/>
              </a:rPr>
              <a:t>    </a:t>
            </a:r>
          </a:p>
          <a:p>
            <a:pPr lvl="1" eaLnBrk="1" hangingPunct="1">
              <a:lnSpc>
                <a:spcPct val="140000"/>
              </a:lnSpc>
            </a:pPr>
            <a:r>
              <a:rPr lang="zh-CN" altLang="en-US" sz="2000" smtClean="0">
                <a:solidFill>
                  <a:schemeClr val="accent2"/>
                </a:solidFill>
                <a:latin typeface="黑体" panose="02010609060101010101" pitchFamily="49" charset="-122"/>
                <a:ea typeface="黑体" panose="02010609060101010101" pitchFamily="49" charset="-122"/>
              </a:rPr>
              <a:t>第三个级别</a:t>
            </a:r>
            <a:r>
              <a:rPr lang="zh-CN" altLang="en-US" sz="2000" smtClean="0">
                <a:latin typeface="宋体" panose="02010600030101010101" pitchFamily="2" charset="-122"/>
              </a:rPr>
              <a:t>  企业级配置管理工具，在实现传统意义的配置管理的基础上又具有比较强的过程管理功能。例如， </a:t>
            </a:r>
            <a:r>
              <a:rPr lang="en-US" altLang="zh-CN" smtClean="0">
                <a:ea typeface="黑体" panose="02010609060101010101" pitchFamily="49" charset="-122"/>
              </a:rPr>
              <a:t>Harvest</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023"/>
    </mc:Choice>
    <mc:Fallback>
      <p:transition spd="slow" advTm="60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kumimoji="1" lang="zh-CN" altLang="en-US" smtClean="0"/>
              <a:t>软件项目范围核实</a:t>
            </a:r>
          </a:p>
        </p:txBody>
      </p:sp>
      <p:sp>
        <p:nvSpPr>
          <p:cNvPr id="18435" name="Rectangle 3"/>
          <p:cNvSpPr>
            <a:spLocks noGrp="1" noChangeArrowheads="1"/>
          </p:cNvSpPr>
          <p:nvPr>
            <p:ph type="body" idx="1"/>
          </p:nvPr>
        </p:nvSpPr>
        <p:spPr>
          <a:xfrm>
            <a:off x="395288" y="1844675"/>
            <a:ext cx="8569325" cy="5013325"/>
          </a:xfrm>
        </p:spPr>
        <p:txBody>
          <a:bodyPr/>
          <a:lstStyle/>
          <a:p>
            <a:pPr eaLnBrk="1" hangingPunct="1"/>
            <a:r>
              <a:rPr lang="zh-CN" altLang="en-US" sz="2400" smtClean="0">
                <a:solidFill>
                  <a:schemeClr val="accent2"/>
                </a:solidFill>
                <a:ea typeface="黑体" panose="02010609060101010101" pitchFamily="49" charset="-122"/>
              </a:rPr>
              <a:t>工作分解结构（</a:t>
            </a:r>
            <a:r>
              <a:rPr lang="en-US" altLang="zh-CN" sz="2400" smtClean="0">
                <a:solidFill>
                  <a:schemeClr val="accent2"/>
                </a:solidFill>
                <a:ea typeface="黑体" panose="02010609060101010101" pitchFamily="49" charset="-122"/>
              </a:rPr>
              <a:t>WBS</a:t>
            </a:r>
            <a:r>
              <a:rPr lang="zh-CN" altLang="en-US" sz="2400" smtClean="0">
                <a:solidFill>
                  <a:schemeClr val="accent2"/>
                </a:solidFill>
                <a:ea typeface="黑体" panose="02010609060101010101" pitchFamily="49" charset="-122"/>
              </a:rPr>
              <a:t>）</a:t>
            </a:r>
          </a:p>
          <a:p>
            <a:pPr eaLnBrk="1" hangingPunct="1">
              <a:lnSpc>
                <a:spcPct val="110000"/>
              </a:lnSpc>
              <a:buFont typeface="Wingdings 2" panose="05020102010507070707" pitchFamily="18" charset="2"/>
              <a:buNone/>
            </a:pPr>
            <a:r>
              <a:rPr lang="zh-CN" altLang="en-US" sz="2000" smtClean="0"/>
              <a:t>    </a:t>
            </a:r>
            <a:r>
              <a:rPr lang="zh-CN" altLang="en-US" sz="2000" smtClean="0">
                <a:solidFill>
                  <a:schemeClr val="accent2"/>
                </a:solidFill>
              </a:rPr>
              <a:t> </a:t>
            </a:r>
            <a:r>
              <a:rPr lang="en-US" altLang="zh-CN" sz="2000" smtClean="0">
                <a:solidFill>
                  <a:schemeClr val="accent2"/>
                </a:solidFill>
              </a:rPr>
              <a:t>——</a:t>
            </a:r>
            <a:r>
              <a:rPr lang="zh-CN" altLang="en-US" sz="2000" smtClean="0"/>
              <a:t>面向可交付成果而对项目元素的分组，它组织并定义了整个项目范围。</a:t>
            </a:r>
          </a:p>
          <a:p>
            <a:pPr lvl="1" eaLnBrk="1" hangingPunct="1">
              <a:lnSpc>
                <a:spcPct val="110000"/>
              </a:lnSpc>
            </a:pPr>
            <a:r>
              <a:rPr lang="zh-CN" altLang="en-US" sz="2000" smtClean="0">
                <a:solidFill>
                  <a:srgbClr val="CC0000"/>
                </a:solidFill>
              </a:rPr>
              <a:t>面向可交付物，不是面向可交付活动</a:t>
            </a:r>
          </a:p>
          <a:p>
            <a:pPr lvl="1" eaLnBrk="1" hangingPunct="1">
              <a:lnSpc>
                <a:spcPct val="110000"/>
              </a:lnSpc>
            </a:pPr>
            <a:r>
              <a:rPr lang="zh-CN" altLang="en-US" sz="2000" smtClean="0">
                <a:solidFill>
                  <a:srgbClr val="CC0000"/>
                </a:solidFill>
              </a:rPr>
              <a:t>不在</a:t>
            </a:r>
            <a:r>
              <a:rPr lang="en-US" altLang="zh-CN" sz="2000" smtClean="0">
                <a:solidFill>
                  <a:srgbClr val="CC0000"/>
                </a:solidFill>
              </a:rPr>
              <a:t>WBS</a:t>
            </a:r>
            <a:r>
              <a:rPr lang="zh-CN" altLang="en-US" sz="2000" smtClean="0">
                <a:solidFill>
                  <a:srgbClr val="CC0000"/>
                </a:solidFill>
              </a:rPr>
              <a:t>中的，就不在项目范围内</a:t>
            </a:r>
          </a:p>
          <a:p>
            <a:pPr lvl="1" eaLnBrk="1" hangingPunct="1">
              <a:lnSpc>
                <a:spcPct val="110000"/>
              </a:lnSpc>
            </a:pPr>
            <a:r>
              <a:rPr lang="zh-CN" altLang="en-US" sz="2000" smtClean="0"/>
              <a:t>工作包</a:t>
            </a:r>
          </a:p>
          <a:p>
            <a:pPr lvl="2" eaLnBrk="1" hangingPunct="1">
              <a:lnSpc>
                <a:spcPct val="110000"/>
              </a:lnSpc>
            </a:pPr>
            <a:r>
              <a:rPr lang="zh-CN" altLang="en-US" smtClean="0"/>
              <a:t>最低层次的</a:t>
            </a:r>
            <a:r>
              <a:rPr lang="en-US" altLang="zh-CN" smtClean="0"/>
              <a:t>WBS</a:t>
            </a:r>
          </a:p>
          <a:p>
            <a:pPr lvl="2" eaLnBrk="1" hangingPunct="1">
              <a:lnSpc>
                <a:spcPct val="110000"/>
              </a:lnSpc>
            </a:pPr>
            <a:r>
              <a:rPr lang="zh-CN" altLang="en-US" smtClean="0"/>
              <a:t>可以被分解为子项目的单元</a:t>
            </a:r>
          </a:p>
          <a:p>
            <a:pPr lvl="2" eaLnBrk="1" hangingPunct="1">
              <a:lnSpc>
                <a:spcPct val="110000"/>
              </a:lnSpc>
            </a:pPr>
            <a:r>
              <a:rPr lang="en-US" altLang="zh-CN" smtClean="0"/>
              <a:t>80</a:t>
            </a:r>
            <a:r>
              <a:rPr lang="zh-CN" altLang="en-US" smtClean="0"/>
              <a:t>小时完成原则</a:t>
            </a:r>
          </a:p>
          <a:p>
            <a:pPr lvl="1" eaLnBrk="1" hangingPunct="1">
              <a:lnSpc>
                <a:spcPct val="110000"/>
              </a:lnSpc>
            </a:pPr>
            <a:r>
              <a:rPr lang="en-US" altLang="zh-CN" sz="2000" smtClean="0"/>
              <a:t>WBS</a:t>
            </a:r>
            <a:r>
              <a:rPr lang="zh-CN" altLang="en-US" sz="2000" smtClean="0"/>
              <a:t>词典</a:t>
            </a:r>
          </a:p>
          <a:p>
            <a:pPr lvl="2" eaLnBrk="1" hangingPunct="1">
              <a:lnSpc>
                <a:spcPct val="110000"/>
              </a:lnSpc>
            </a:pPr>
            <a:r>
              <a:rPr lang="zh-CN" altLang="en-US" smtClean="0"/>
              <a:t>工作组件的描述</a:t>
            </a:r>
          </a:p>
          <a:p>
            <a:pPr lvl="2" eaLnBrk="1" hangingPunct="1">
              <a:lnSpc>
                <a:spcPct val="110000"/>
              </a:lnSpc>
            </a:pPr>
            <a:r>
              <a:rPr lang="zh-CN" altLang="en-US" smtClean="0"/>
              <a:t>包括：工作包，进度日期，成本预算，人员分配</a:t>
            </a:r>
          </a:p>
          <a:p>
            <a:pPr eaLnBrk="1" hangingPunct="1">
              <a:lnSpc>
                <a:spcPct val="90000"/>
              </a:lnSpc>
            </a:pPr>
            <a:endParaRPr lang="en-US" altLang="zh-CN" sz="2000" smtClean="0">
              <a:solidFill>
                <a:srgbClr val="CC0000"/>
              </a:solidFill>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586"/>
    </mc:Choice>
    <mc:Fallback>
      <p:transition spd="slow" advTm="60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kumimoji="1" lang="zh-CN" altLang="en-US" smtClean="0"/>
              <a:t>配置管理组织与实施</a:t>
            </a:r>
          </a:p>
        </p:txBody>
      </p:sp>
      <p:sp>
        <p:nvSpPr>
          <p:cNvPr id="55299" name="Rectangle 3"/>
          <p:cNvSpPr>
            <a:spLocks noGrp="1" noChangeArrowheads="1"/>
          </p:cNvSpPr>
          <p:nvPr>
            <p:ph type="body" idx="1"/>
          </p:nvPr>
        </p:nvSpPr>
        <p:spPr>
          <a:xfrm>
            <a:off x="323850" y="1989138"/>
            <a:ext cx="8640763" cy="4868862"/>
          </a:xfrm>
        </p:spPr>
        <p:txBody>
          <a:bodyPr/>
          <a:lstStyle/>
          <a:p>
            <a:pPr eaLnBrk="1" hangingPunct="1"/>
            <a:r>
              <a:rPr lang="zh-CN" altLang="en-US" sz="2000" smtClean="0">
                <a:ea typeface="黑体" panose="02010609060101010101" pitchFamily="49" charset="-122"/>
              </a:rPr>
              <a:t>配置管理工具选择</a:t>
            </a:r>
          </a:p>
          <a:p>
            <a:pPr eaLnBrk="1" hangingPunct="1">
              <a:lnSpc>
                <a:spcPct val="120000"/>
              </a:lnSpc>
              <a:buFont typeface="Wingdings 2" panose="05020102010507070707" pitchFamily="18" charset="2"/>
              <a:buNone/>
            </a:pPr>
            <a:r>
              <a:rPr lang="zh-CN" altLang="en-US" sz="2000" smtClean="0"/>
              <a:t>     </a:t>
            </a:r>
            <a:r>
              <a:rPr lang="en-US" altLang="zh-CN" sz="2000" smtClean="0">
                <a:solidFill>
                  <a:schemeClr val="accent2"/>
                </a:solidFill>
                <a:ea typeface="黑体" panose="02010609060101010101" pitchFamily="49" charset="-122"/>
              </a:rPr>
              <a:t>——</a:t>
            </a:r>
            <a:r>
              <a:rPr lang="en-US" altLang="zh-CN" sz="2000" smtClean="0">
                <a:solidFill>
                  <a:schemeClr val="accent2"/>
                </a:solidFill>
                <a:latin typeface="黑体" panose="02010609060101010101" pitchFamily="49" charset="-122"/>
                <a:ea typeface="黑体" panose="02010609060101010101" pitchFamily="49" charset="-122"/>
              </a:rPr>
              <a:t> </a:t>
            </a:r>
            <a:r>
              <a:rPr lang="zh-CN" altLang="en-US" sz="2000" smtClean="0">
                <a:solidFill>
                  <a:schemeClr val="accent2"/>
                </a:solidFill>
              </a:rPr>
              <a:t>除了配置管理工具本身的功能和特性外，经费也是一个考虑的主要因素。</a:t>
            </a:r>
          </a:p>
          <a:p>
            <a:pPr lvl="1" eaLnBrk="1" hangingPunct="1">
              <a:lnSpc>
                <a:spcPct val="130000"/>
              </a:lnSpc>
            </a:pPr>
            <a:r>
              <a:rPr lang="zh-CN" altLang="en-US" sz="2000" smtClean="0">
                <a:solidFill>
                  <a:srgbClr val="CC6600"/>
                </a:solidFill>
                <a:latin typeface="宋体" panose="02010600030101010101" pitchFamily="2" charset="-122"/>
              </a:rPr>
              <a:t>选择开放源代码的自由软件</a:t>
            </a:r>
          </a:p>
          <a:p>
            <a:pPr lvl="1" eaLnBrk="1" hangingPunct="1">
              <a:lnSpc>
                <a:spcPct val="130000"/>
              </a:lnSpc>
            </a:pPr>
            <a:r>
              <a:rPr lang="zh-CN" altLang="en-US" sz="2000" smtClean="0">
                <a:solidFill>
                  <a:srgbClr val="CC6600"/>
                </a:solidFill>
                <a:latin typeface="宋体" panose="02010600030101010101" pitchFamily="2" charset="-122"/>
              </a:rPr>
              <a:t>还是选择商业软件</a:t>
            </a:r>
          </a:p>
          <a:p>
            <a:pPr lvl="1" eaLnBrk="1" hangingPunct="1">
              <a:lnSpc>
                <a:spcPct val="130000"/>
              </a:lnSpc>
            </a:pPr>
            <a:r>
              <a:rPr lang="zh-CN" altLang="en-US" sz="2000" smtClean="0">
                <a:solidFill>
                  <a:srgbClr val="CC6600"/>
                </a:solidFill>
                <a:latin typeface="宋体" panose="02010600030101010101" pitchFamily="2" charset="-122"/>
              </a:rPr>
              <a:t>如果选择商业软件，选择哪个档次的商业软件都取决于可获得的经费</a:t>
            </a:r>
          </a:p>
          <a:p>
            <a:pPr lvl="1" eaLnBrk="1" hangingPunct="1">
              <a:lnSpc>
                <a:spcPct val="130000"/>
              </a:lnSpc>
            </a:pPr>
            <a:r>
              <a:rPr lang="zh-CN" altLang="en-US" sz="2000" smtClean="0">
                <a:solidFill>
                  <a:srgbClr val="CC6600"/>
                </a:solidFill>
                <a:latin typeface="宋体" panose="02010600030101010101" pitchFamily="2" charset="-122"/>
              </a:rPr>
              <a:t>在选择商业软件时，还要考虑工具的市场占有率以及厂商支持能力等因素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605"/>
    </mc:Choice>
    <mc:Fallback>
      <p:transition spd="slow" advTm="55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smtClean="0"/>
              <a:t>本章内容提要</a:t>
            </a:r>
          </a:p>
        </p:txBody>
      </p:sp>
      <p:grpSp>
        <p:nvGrpSpPr>
          <p:cNvPr id="56323" name="Group 3"/>
          <p:cNvGrpSpPr>
            <a:grpSpLocks/>
          </p:cNvGrpSpPr>
          <p:nvPr/>
        </p:nvGrpSpPr>
        <p:grpSpPr bwMode="auto">
          <a:xfrm>
            <a:off x="611188" y="2343150"/>
            <a:ext cx="5670550" cy="488950"/>
            <a:chOff x="385" y="1476"/>
            <a:chExt cx="3572" cy="308"/>
          </a:xfrm>
        </p:grpSpPr>
        <p:sp>
          <p:nvSpPr>
            <p:cNvPr id="56345"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6346" name="Text Box 5"/>
            <p:cNvSpPr txBox="1">
              <a:spLocks noChangeArrowheads="1"/>
            </p:cNvSpPr>
            <p:nvPr/>
          </p:nvSpPr>
          <p:spPr bwMode="auto">
            <a:xfrm>
              <a:off x="626" y="1516"/>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软件项目范围核实</a:t>
              </a:r>
              <a:r>
                <a:rPr lang="zh-CN" altLang="en-US" sz="1800">
                  <a:solidFill>
                    <a:schemeClr val="tx1"/>
                  </a:solidFill>
                  <a:latin typeface="宋体" panose="02010600030101010101" pitchFamily="2" charset="-122"/>
                </a:rPr>
                <a:t>  </a:t>
              </a:r>
            </a:p>
          </p:txBody>
        </p:sp>
        <p:sp>
          <p:nvSpPr>
            <p:cNvPr id="56347" name="Rectangle 6"/>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9.1</a:t>
              </a:r>
              <a:endParaRPr lang="en-US" altLang="zh-CN" sz="1800">
                <a:solidFill>
                  <a:srgbClr val="000000"/>
                </a:solidFill>
              </a:endParaRPr>
            </a:p>
          </p:txBody>
        </p:sp>
      </p:grpSp>
      <p:grpSp>
        <p:nvGrpSpPr>
          <p:cNvPr id="56324" name="Group 7"/>
          <p:cNvGrpSpPr>
            <a:grpSpLocks/>
          </p:cNvGrpSpPr>
          <p:nvPr/>
        </p:nvGrpSpPr>
        <p:grpSpPr bwMode="auto">
          <a:xfrm>
            <a:off x="611188" y="2924175"/>
            <a:ext cx="5670550" cy="488950"/>
            <a:chOff x="385" y="1842"/>
            <a:chExt cx="3572" cy="308"/>
          </a:xfrm>
        </p:grpSpPr>
        <p:grpSp>
          <p:nvGrpSpPr>
            <p:cNvPr id="56341" name="Group 8"/>
            <p:cNvGrpSpPr>
              <a:grpSpLocks/>
            </p:cNvGrpSpPr>
            <p:nvPr/>
          </p:nvGrpSpPr>
          <p:grpSpPr bwMode="auto">
            <a:xfrm>
              <a:off x="464" y="1842"/>
              <a:ext cx="3493" cy="308"/>
              <a:chOff x="464" y="1842"/>
              <a:chExt cx="3493" cy="308"/>
            </a:xfrm>
          </p:grpSpPr>
          <p:sp>
            <p:nvSpPr>
              <p:cNvPr id="56343"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6344" name="Text Box 10"/>
              <p:cNvSpPr txBox="1">
                <a:spLocks noChangeArrowheads="1"/>
              </p:cNvSpPr>
              <p:nvPr/>
            </p:nvSpPr>
            <p:spPr bwMode="auto">
              <a:xfrm>
                <a:off x="626" y="1887"/>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软件项目配置管理概念</a:t>
                </a:r>
                <a:r>
                  <a:rPr lang="zh-CN" altLang="en-US"/>
                  <a:t> </a:t>
                </a:r>
              </a:p>
            </p:txBody>
          </p:sp>
        </p:grpSp>
        <p:sp>
          <p:nvSpPr>
            <p:cNvPr id="56342"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9.2</a:t>
              </a:r>
              <a:endParaRPr lang="en-US" altLang="zh-CN" sz="1800">
                <a:solidFill>
                  <a:srgbClr val="000000"/>
                </a:solidFill>
              </a:endParaRPr>
            </a:p>
          </p:txBody>
        </p:sp>
      </p:grpSp>
      <p:grpSp>
        <p:nvGrpSpPr>
          <p:cNvPr id="56325" name="Group 12"/>
          <p:cNvGrpSpPr>
            <a:grpSpLocks/>
          </p:cNvGrpSpPr>
          <p:nvPr/>
        </p:nvGrpSpPr>
        <p:grpSpPr bwMode="auto">
          <a:xfrm>
            <a:off x="611188" y="3500438"/>
            <a:ext cx="5689600" cy="488950"/>
            <a:chOff x="385" y="2209"/>
            <a:chExt cx="3584" cy="308"/>
          </a:xfrm>
        </p:grpSpPr>
        <p:sp>
          <p:nvSpPr>
            <p:cNvPr id="56338"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6339" name="Text Box 14"/>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软件项目配置管理过程</a:t>
              </a:r>
              <a:r>
                <a:rPr lang="zh-CN" altLang="en-US"/>
                <a:t> </a:t>
              </a:r>
            </a:p>
          </p:txBody>
        </p:sp>
        <p:sp>
          <p:nvSpPr>
            <p:cNvPr id="56340"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9.3</a:t>
              </a:r>
              <a:endParaRPr lang="en-US" altLang="zh-CN" sz="1800">
                <a:solidFill>
                  <a:srgbClr val="000000"/>
                </a:solidFill>
              </a:endParaRPr>
            </a:p>
          </p:txBody>
        </p:sp>
      </p:grpSp>
      <p:grpSp>
        <p:nvGrpSpPr>
          <p:cNvPr id="56326" name="Group 16"/>
          <p:cNvGrpSpPr>
            <a:grpSpLocks/>
          </p:cNvGrpSpPr>
          <p:nvPr/>
        </p:nvGrpSpPr>
        <p:grpSpPr bwMode="auto">
          <a:xfrm>
            <a:off x="611188" y="4076700"/>
            <a:ext cx="5689600" cy="488950"/>
            <a:chOff x="385" y="2209"/>
            <a:chExt cx="3584" cy="308"/>
          </a:xfrm>
        </p:grpSpPr>
        <p:sp>
          <p:nvSpPr>
            <p:cNvPr id="56335"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6336" name="Text Box 18"/>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配置管理组织与实施</a:t>
              </a:r>
              <a:r>
                <a:rPr lang="zh-CN" altLang="en-US"/>
                <a:t> </a:t>
              </a:r>
            </a:p>
          </p:txBody>
        </p:sp>
        <p:sp>
          <p:nvSpPr>
            <p:cNvPr id="56337"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9.4</a:t>
              </a:r>
              <a:endParaRPr lang="en-US" altLang="zh-CN" sz="1800">
                <a:solidFill>
                  <a:srgbClr val="000000"/>
                </a:solidFill>
              </a:endParaRPr>
            </a:p>
          </p:txBody>
        </p:sp>
      </p:grpSp>
      <p:grpSp>
        <p:nvGrpSpPr>
          <p:cNvPr id="56327" name="Group 20"/>
          <p:cNvGrpSpPr>
            <a:grpSpLocks/>
          </p:cNvGrpSpPr>
          <p:nvPr/>
        </p:nvGrpSpPr>
        <p:grpSpPr bwMode="auto">
          <a:xfrm>
            <a:off x="611188" y="4652963"/>
            <a:ext cx="5689600" cy="488950"/>
            <a:chOff x="385" y="2209"/>
            <a:chExt cx="3584" cy="308"/>
          </a:xfrm>
        </p:grpSpPr>
        <p:sp>
          <p:nvSpPr>
            <p:cNvPr id="56332" name="AutoShape 2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6333" name="Text Box 22"/>
            <p:cNvSpPr txBox="1">
              <a:spLocks noChangeArrowheads="1"/>
            </p:cNvSpPr>
            <p:nvPr/>
          </p:nvSpPr>
          <p:spPr bwMode="auto">
            <a:xfrm>
              <a:off x="626" y="2254"/>
              <a:ext cx="311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56334" name="Rectangle 23"/>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9.5</a:t>
              </a:r>
              <a:endParaRPr lang="en-US" altLang="zh-CN" sz="1800">
                <a:solidFill>
                  <a:srgbClr val="000000"/>
                </a:solidFill>
              </a:endParaRPr>
            </a:p>
          </p:txBody>
        </p:sp>
      </p:grpSp>
      <p:grpSp>
        <p:nvGrpSpPr>
          <p:cNvPr id="56328" name="Group 25"/>
          <p:cNvGrpSpPr>
            <a:grpSpLocks/>
          </p:cNvGrpSpPr>
          <p:nvPr/>
        </p:nvGrpSpPr>
        <p:grpSpPr bwMode="auto">
          <a:xfrm>
            <a:off x="611188" y="5229225"/>
            <a:ext cx="5689600" cy="488950"/>
            <a:chOff x="385" y="2209"/>
            <a:chExt cx="3584" cy="308"/>
          </a:xfrm>
        </p:grpSpPr>
        <p:sp>
          <p:nvSpPr>
            <p:cNvPr id="56329"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6330" name="Text Box 27"/>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复习思考题</a:t>
              </a:r>
            </a:p>
          </p:txBody>
        </p:sp>
        <p:sp>
          <p:nvSpPr>
            <p:cNvPr id="56331"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9.6</a:t>
              </a:r>
              <a:endParaRPr lang="en-US" altLang="zh-CN" sz="1800">
                <a:solidFill>
                  <a:srgbClr val="000000"/>
                </a:solidFill>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0"/>
    </mc:Choice>
    <mc:Fallback>
      <p:transition spd="slow" advTm="1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kumimoji="1" lang="en-US" altLang="zh-CN" smtClean="0"/>
              <a:t>9.5  </a:t>
            </a:r>
            <a:r>
              <a:rPr kumimoji="1" lang="zh-CN" altLang="en-US" smtClean="0"/>
              <a:t>本章小结</a:t>
            </a:r>
          </a:p>
        </p:txBody>
      </p:sp>
      <p:sp>
        <p:nvSpPr>
          <p:cNvPr id="57347" name="Rectangle 3"/>
          <p:cNvSpPr>
            <a:spLocks noGrp="1" noChangeArrowheads="1"/>
          </p:cNvSpPr>
          <p:nvPr>
            <p:ph type="body" idx="1"/>
          </p:nvPr>
        </p:nvSpPr>
        <p:spPr>
          <a:xfrm>
            <a:off x="468313" y="2133600"/>
            <a:ext cx="8351837" cy="4941888"/>
          </a:xfrm>
        </p:spPr>
        <p:txBody>
          <a:bodyPr/>
          <a:lstStyle/>
          <a:p>
            <a:pPr eaLnBrk="1" hangingPunct="1"/>
            <a:r>
              <a:rPr kumimoji="1" lang="zh-CN" altLang="en-US" sz="2400" smtClean="0">
                <a:solidFill>
                  <a:srgbClr val="CC6600"/>
                </a:solidFill>
                <a:latin typeface="黑体" panose="02010609060101010101" pitchFamily="49" charset="-122"/>
                <a:ea typeface="黑体" panose="02010609060101010101" pitchFamily="49" charset="-122"/>
              </a:rPr>
              <a:t>软件项目范围核实</a:t>
            </a:r>
            <a:endParaRPr lang="zh-CN" altLang="en-US" sz="2400" smtClean="0">
              <a:solidFill>
                <a:srgbClr val="CC6600"/>
              </a:solidFill>
              <a:latin typeface="黑体" panose="02010609060101010101" pitchFamily="49" charset="-122"/>
              <a:ea typeface="黑体" panose="02010609060101010101" pitchFamily="49" charset="-122"/>
            </a:endParaRPr>
          </a:p>
          <a:p>
            <a:pPr eaLnBrk="1" hangingPunct="1"/>
            <a:r>
              <a:rPr lang="zh-CN" altLang="en-US" sz="2400" smtClean="0">
                <a:solidFill>
                  <a:srgbClr val="CC6600"/>
                </a:solidFill>
                <a:latin typeface="黑体" panose="02010609060101010101" pitchFamily="49" charset="-122"/>
                <a:ea typeface="黑体" panose="02010609060101010101" pitchFamily="49" charset="-122"/>
              </a:rPr>
              <a:t>配置管理的基本概念</a:t>
            </a:r>
          </a:p>
          <a:p>
            <a:pPr lvl="1" eaLnBrk="1" hangingPunct="1"/>
            <a:r>
              <a:rPr lang="zh-CN" altLang="en-US" smtClean="0">
                <a:solidFill>
                  <a:srgbClr val="CC6600"/>
                </a:solidFill>
                <a:latin typeface="黑体" panose="02010609060101010101" pitchFamily="49" charset="-122"/>
                <a:ea typeface="黑体" panose="02010609060101010101" pitchFamily="49" charset="-122"/>
              </a:rPr>
              <a:t>配置项</a:t>
            </a:r>
          </a:p>
          <a:p>
            <a:pPr lvl="1" eaLnBrk="1" hangingPunct="1"/>
            <a:r>
              <a:rPr lang="zh-CN" altLang="en-US" smtClean="0">
                <a:solidFill>
                  <a:srgbClr val="CC6600"/>
                </a:solidFill>
                <a:latin typeface="黑体" panose="02010609060101010101" pitchFamily="49" charset="-122"/>
                <a:ea typeface="黑体" panose="02010609060101010101" pitchFamily="49" charset="-122"/>
              </a:rPr>
              <a:t>基线</a:t>
            </a:r>
          </a:p>
          <a:p>
            <a:pPr lvl="1" eaLnBrk="1" hangingPunct="1"/>
            <a:r>
              <a:rPr lang="en-US" altLang="zh-CN" smtClean="0">
                <a:solidFill>
                  <a:srgbClr val="CC6600"/>
                </a:solidFill>
                <a:latin typeface="黑体" panose="02010609060101010101" pitchFamily="49" charset="-122"/>
                <a:ea typeface="黑体" panose="02010609060101010101" pitchFamily="49" charset="-122"/>
              </a:rPr>
              <a:t>sccb</a:t>
            </a:r>
          </a:p>
          <a:p>
            <a:pPr eaLnBrk="1" hangingPunct="1"/>
            <a:r>
              <a:rPr lang="zh-CN" altLang="en-US" sz="2400" smtClean="0">
                <a:solidFill>
                  <a:srgbClr val="CC6600"/>
                </a:solidFill>
                <a:latin typeface="黑体" panose="02010609060101010101" pitchFamily="49" charset="-122"/>
                <a:ea typeface="黑体" panose="02010609060101010101" pitchFamily="49" charset="-122"/>
              </a:rPr>
              <a:t>配置管理过程</a:t>
            </a:r>
          </a:p>
          <a:p>
            <a:pPr eaLnBrk="1" hangingPunct="1"/>
            <a:r>
              <a:rPr lang="zh-CN" altLang="en-US" sz="2400" smtClean="0">
                <a:solidFill>
                  <a:srgbClr val="CC6600"/>
                </a:solidFill>
                <a:latin typeface="黑体" panose="02010609060101010101" pitchFamily="49" charset="-122"/>
                <a:ea typeface="黑体" panose="02010609060101010101" pitchFamily="49" charset="-122"/>
              </a:rPr>
              <a:t>配置管理计划的基本内容</a:t>
            </a:r>
          </a:p>
          <a:p>
            <a:pPr eaLnBrk="1" hangingPunct="1"/>
            <a:endParaRPr lang="en-US" altLang="zh-CN" sz="2400" smtClean="0">
              <a:latin typeface="宋体" panose="02010600030101010101" pitchFamily="2" charset="-122"/>
            </a:endParaRPr>
          </a:p>
        </p:txBody>
      </p:sp>
      <p:pic>
        <p:nvPicPr>
          <p:cNvPr id="5734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2276475"/>
            <a:ext cx="4608512"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984"/>
    </mc:Choice>
    <mc:Fallback>
      <p:transition spd="slow" advTm="14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smtClean="0"/>
              <a:t>本章内容提要</a:t>
            </a:r>
          </a:p>
        </p:txBody>
      </p:sp>
      <p:grpSp>
        <p:nvGrpSpPr>
          <p:cNvPr id="58371" name="Group 3"/>
          <p:cNvGrpSpPr>
            <a:grpSpLocks/>
          </p:cNvGrpSpPr>
          <p:nvPr/>
        </p:nvGrpSpPr>
        <p:grpSpPr bwMode="auto">
          <a:xfrm>
            <a:off x="611188" y="2343150"/>
            <a:ext cx="5670550" cy="488950"/>
            <a:chOff x="385" y="1476"/>
            <a:chExt cx="3572" cy="308"/>
          </a:xfrm>
        </p:grpSpPr>
        <p:sp>
          <p:nvSpPr>
            <p:cNvPr id="58393"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94" name="Text Box 5"/>
            <p:cNvSpPr txBox="1">
              <a:spLocks noChangeArrowheads="1"/>
            </p:cNvSpPr>
            <p:nvPr/>
          </p:nvSpPr>
          <p:spPr bwMode="auto">
            <a:xfrm>
              <a:off x="626" y="1516"/>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软件项目范围核实</a:t>
              </a:r>
              <a:r>
                <a:rPr lang="zh-CN" altLang="en-US" sz="1800">
                  <a:solidFill>
                    <a:schemeClr val="tx1"/>
                  </a:solidFill>
                  <a:latin typeface="宋体" panose="02010600030101010101" pitchFamily="2" charset="-122"/>
                </a:rPr>
                <a:t>  </a:t>
              </a:r>
            </a:p>
          </p:txBody>
        </p:sp>
        <p:sp>
          <p:nvSpPr>
            <p:cNvPr id="58395" name="Rectangle 6"/>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9.1</a:t>
              </a:r>
              <a:endParaRPr lang="en-US" altLang="zh-CN" sz="1800">
                <a:solidFill>
                  <a:srgbClr val="000000"/>
                </a:solidFill>
              </a:endParaRPr>
            </a:p>
          </p:txBody>
        </p:sp>
      </p:grpSp>
      <p:grpSp>
        <p:nvGrpSpPr>
          <p:cNvPr id="58372" name="Group 7"/>
          <p:cNvGrpSpPr>
            <a:grpSpLocks/>
          </p:cNvGrpSpPr>
          <p:nvPr/>
        </p:nvGrpSpPr>
        <p:grpSpPr bwMode="auto">
          <a:xfrm>
            <a:off x="611188" y="2924175"/>
            <a:ext cx="5670550" cy="488950"/>
            <a:chOff x="385" y="1842"/>
            <a:chExt cx="3572" cy="308"/>
          </a:xfrm>
        </p:grpSpPr>
        <p:grpSp>
          <p:nvGrpSpPr>
            <p:cNvPr id="58389" name="Group 8"/>
            <p:cNvGrpSpPr>
              <a:grpSpLocks/>
            </p:cNvGrpSpPr>
            <p:nvPr/>
          </p:nvGrpSpPr>
          <p:grpSpPr bwMode="auto">
            <a:xfrm>
              <a:off x="464" y="1842"/>
              <a:ext cx="3493" cy="308"/>
              <a:chOff x="464" y="1842"/>
              <a:chExt cx="3493" cy="308"/>
            </a:xfrm>
          </p:grpSpPr>
          <p:sp>
            <p:nvSpPr>
              <p:cNvPr id="58391"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92" name="Text Box 10"/>
              <p:cNvSpPr txBox="1">
                <a:spLocks noChangeArrowheads="1"/>
              </p:cNvSpPr>
              <p:nvPr/>
            </p:nvSpPr>
            <p:spPr bwMode="auto">
              <a:xfrm>
                <a:off x="626" y="1887"/>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软件项目配置管理概念</a:t>
                </a:r>
                <a:r>
                  <a:rPr lang="zh-CN" altLang="en-US"/>
                  <a:t> </a:t>
                </a:r>
              </a:p>
            </p:txBody>
          </p:sp>
        </p:grpSp>
        <p:sp>
          <p:nvSpPr>
            <p:cNvPr id="58390"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9.2</a:t>
              </a:r>
              <a:endParaRPr lang="en-US" altLang="zh-CN" sz="1800">
                <a:solidFill>
                  <a:srgbClr val="000000"/>
                </a:solidFill>
              </a:endParaRPr>
            </a:p>
          </p:txBody>
        </p:sp>
      </p:grpSp>
      <p:grpSp>
        <p:nvGrpSpPr>
          <p:cNvPr id="58373" name="Group 12"/>
          <p:cNvGrpSpPr>
            <a:grpSpLocks/>
          </p:cNvGrpSpPr>
          <p:nvPr/>
        </p:nvGrpSpPr>
        <p:grpSpPr bwMode="auto">
          <a:xfrm>
            <a:off x="611188" y="3500438"/>
            <a:ext cx="5689600" cy="488950"/>
            <a:chOff x="385" y="2209"/>
            <a:chExt cx="3584" cy="308"/>
          </a:xfrm>
        </p:grpSpPr>
        <p:sp>
          <p:nvSpPr>
            <p:cNvPr id="58386"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87" name="Text Box 14"/>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软件项目配置管理过程</a:t>
              </a:r>
              <a:r>
                <a:rPr lang="zh-CN" altLang="en-US"/>
                <a:t> </a:t>
              </a:r>
            </a:p>
          </p:txBody>
        </p:sp>
        <p:sp>
          <p:nvSpPr>
            <p:cNvPr id="58388"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9.3</a:t>
              </a:r>
              <a:endParaRPr lang="en-US" altLang="zh-CN" sz="1800">
                <a:solidFill>
                  <a:srgbClr val="000000"/>
                </a:solidFill>
              </a:endParaRPr>
            </a:p>
          </p:txBody>
        </p:sp>
      </p:grpSp>
      <p:grpSp>
        <p:nvGrpSpPr>
          <p:cNvPr id="58374" name="Group 16"/>
          <p:cNvGrpSpPr>
            <a:grpSpLocks/>
          </p:cNvGrpSpPr>
          <p:nvPr/>
        </p:nvGrpSpPr>
        <p:grpSpPr bwMode="auto">
          <a:xfrm>
            <a:off x="611188" y="4076700"/>
            <a:ext cx="5689600" cy="488950"/>
            <a:chOff x="385" y="2209"/>
            <a:chExt cx="3584" cy="308"/>
          </a:xfrm>
        </p:grpSpPr>
        <p:sp>
          <p:nvSpPr>
            <p:cNvPr id="58383"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84" name="Text Box 18"/>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配置管理组织与实施</a:t>
              </a:r>
              <a:r>
                <a:rPr lang="zh-CN" altLang="en-US"/>
                <a:t> </a:t>
              </a:r>
            </a:p>
          </p:txBody>
        </p:sp>
        <p:sp>
          <p:nvSpPr>
            <p:cNvPr id="58385"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9.4</a:t>
              </a:r>
              <a:endParaRPr lang="en-US" altLang="zh-CN" sz="1800">
                <a:solidFill>
                  <a:srgbClr val="000000"/>
                </a:solidFill>
              </a:endParaRPr>
            </a:p>
          </p:txBody>
        </p:sp>
      </p:grpSp>
      <p:grpSp>
        <p:nvGrpSpPr>
          <p:cNvPr id="58375" name="Group 20"/>
          <p:cNvGrpSpPr>
            <a:grpSpLocks/>
          </p:cNvGrpSpPr>
          <p:nvPr/>
        </p:nvGrpSpPr>
        <p:grpSpPr bwMode="auto">
          <a:xfrm>
            <a:off x="611188" y="4652963"/>
            <a:ext cx="5689600" cy="488950"/>
            <a:chOff x="385" y="2209"/>
            <a:chExt cx="3584" cy="308"/>
          </a:xfrm>
        </p:grpSpPr>
        <p:sp>
          <p:nvSpPr>
            <p:cNvPr id="58380" name="AutoShape 2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81" name="Text Box 22"/>
            <p:cNvSpPr txBox="1">
              <a:spLocks noChangeArrowheads="1"/>
            </p:cNvSpPr>
            <p:nvPr/>
          </p:nvSpPr>
          <p:spPr bwMode="auto">
            <a:xfrm>
              <a:off x="626" y="2254"/>
              <a:ext cx="311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58382" name="Rectangle 23"/>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9.5</a:t>
              </a:r>
              <a:endParaRPr lang="en-US" altLang="zh-CN" sz="1800">
                <a:solidFill>
                  <a:srgbClr val="000000"/>
                </a:solidFill>
              </a:endParaRPr>
            </a:p>
          </p:txBody>
        </p:sp>
      </p:grpSp>
      <p:grpSp>
        <p:nvGrpSpPr>
          <p:cNvPr id="58376" name="Group 24"/>
          <p:cNvGrpSpPr>
            <a:grpSpLocks/>
          </p:cNvGrpSpPr>
          <p:nvPr/>
        </p:nvGrpSpPr>
        <p:grpSpPr bwMode="auto">
          <a:xfrm>
            <a:off x="611188" y="5229225"/>
            <a:ext cx="5689600" cy="488950"/>
            <a:chOff x="385" y="2209"/>
            <a:chExt cx="3584" cy="308"/>
          </a:xfrm>
        </p:grpSpPr>
        <p:sp>
          <p:nvSpPr>
            <p:cNvPr id="58377" name="AutoShape 25"/>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58378" name="Text Box 26"/>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复习思考题</a:t>
              </a:r>
            </a:p>
          </p:txBody>
        </p:sp>
        <p:sp>
          <p:nvSpPr>
            <p:cNvPr id="58379" name="Rectangle 27"/>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9.6</a:t>
              </a:r>
              <a:endParaRPr lang="en-US" altLang="zh-CN" sz="1800">
                <a:solidFill>
                  <a:srgbClr val="000000"/>
                </a:solidFill>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36"/>
    </mc:Choice>
    <mc:Fallback>
      <p:transition spd="slow" advTm="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dirty="0" smtClean="0"/>
              <a:t>9.6  </a:t>
            </a:r>
            <a:r>
              <a:rPr kumimoji="1" lang="zh-CN" altLang="en-US" dirty="0" smtClean="0"/>
              <a:t>作业</a:t>
            </a:r>
            <a:endParaRPr kumimoji="1" lang="zh-CN" altLang="en-US" dirty="0" smtClean="0"/>
          </a:p>
        </p:txBody>
      </p:sp>
      <p:sp>
        <p:nvSpPr>
          <p:cNvPr id="59395" name="Rectangle 3"/>
          <p:cNvSpPr>
            <a:spLocks noGrp="1" noChangeArrowheads="1"/>
          </p:cNvSpPr>
          <p:nvPr>
            <p:ph type="body" idx="1"/>
          </p:nvPr>
        </p:nvSpPr>
        <p:spPr>
          <a:xfrm>
            <a:off x="755650" y="2276475"/>
            <a:ext cx="8208963" cy="4581525"/>
          </a:xfrm>
        </p:spPr>
        <p:txBody>
          <a:bodyPr/>
          <a:lstStyle/>
          <a:p>
            <a:pPr eaLnBrk="1" hangingPunct="1">
              <a:lnSpc>
                <a:spcPct val="120000"/>
              </a:lnSpc>
              <a:buFont typeface="Wingdings 2" panose="05020102010507070707" pitchFamily="18" charset="2"/>
              <a:buNone/>
            </a:pPr>
            <a:r>
              <a:rPr lang="en-US" altLang="zh-CN" sz="2000" dirty="0" smtClean="0">
                <a:latin typeface="宋体" panose="02010600030101010101" pitchFamily="2" charset="-122"/>
              </a:rPr>
              <a:t>1. </a:t>
            </a:r>
            <a:r>
              <a:rPr lang="zh-CN" altLang="en-US" sz="2000" dirty="0" smtClean="0">
                <a:latin typeface="宋体" panose="02010600030101010101" pitchFamily="2" charset="-122"/>
              </a:rPr>
              <a:t>什么</a:t>
            </a:r>
            <a:r>
              <a:rPr lang="zh-CN" altLang="en-US" sz="2000" dirty="0" smtClean="0">
                <a:latin typeface="宋体" panose="02010600030101010101" pitchFamily="2" charset="-122"/>
              </a:rPr>
              <a:t>是软件配置项？软件配置项主要有几类？分别包含哪些内容？</a:t>
            </a:r>
          </a:p>
          <a:p>
            <a:pPr eaLnBrk="1" hangingPunct="1">
              <a:lnSpc>
                <a:spcPct val="120000"/>
              </a:lnSpc>
              <a:buFont typeface="Wingdings 2" panose="05020102010507070707" pitchFamily="18" charset="2"/>
              <a:buNone/>
            </a:pPr>
            <a:r>
              <a:rPr lang="en-US" altLang="zh-CN" sz="2000" dirty="0" smtClean="0">
                <a:latin typeface="宋体" panose="02010600030101010101" pitchFamily="2" charset="-122"/>
              </a:rPr>
              <a:t>2. </a:t>
            </a:r>
            <a:r>
              <a:rPr lang="zh-CN" altLang="en-US" sz="2000" dirty="0" smtClean="0">
                <a:latin typeface="宋体" panose="02010600030101010101" pitchFamily="2" charset="-122"/>
              </a:rPr>
              <a:t>基线的概念是什么？</a:t>
            </a:r>
          </a:p>
          <a:p>
            <a:pPr eaLnBrk="1" hangingPunct="1">
              <a:lnSpc>
                <a:spcPct val="120000"/>
              </a:lnSpc>
              <a:buFont typeface="Wingdings 2" panose="05020102010507070707" pitchFamily="18" charset="2"/>
              <a:buNone/>
            </a:pPr>
            <a:r>
              <a:rPr lang="en-US" altLang="zh-CN" sz="2000" dirty="0" smtClean="0">
                <a:latin typeface="宋体" panose="02010600030101010101" pitchFamily="2" charset="-122"/>
              </a:rPr>
              <a:t>3. </a:t>
            </a:r>
            <a:r>
              <a:rPr lang="zh-CN" altLang="en-US" sz="2000" dirty="0" smtClean="0">
                <a:latin typeface="宋体" panose="02010600030101010101" pitchFamily="2" charset="-122"/>
              </a:rPr>
              <a:t>在实施阶段配置管理主要包括哪些活动</a:t>
            </a:r>
            <a:r>
              <a:rPr lang="en-US" altLang="zh-CN" sz="2000" dirty="0" smtClean="0">
                <a:latin typeface="宋体" panose="02010600030101010101" pitchFamily="2" charset="-122"/>
              </a:rPr>
              <a:t>?</a:t>
            </a:r>
          </a:p>
          <a:p>
            <a:pPr eaLnBrk="1" hangingPunct="1">
              <a:lnSpc>
                <a:spcPct val="120000"/>
              </a:lnSpc>
              <a:buFont typeface="Wingdings 2" panose="05020102010507070707" pitchFamily="18" charset="2"/>
              <a:buNone/>
            </a:pPr>
            <a:r>
              <a:rPr lang="en-US" altLang="zh-CN" sz="2000" dirty="0" smtClean="0">
                <a:latin typeface="宋体" panose="02010600030101010101" pitchFamily="2" charset="-122"/>
              </a:rPr>
              <a:t>4. </a:t>
            </a:r>
            <a:r>
              <a:rPr lang="zh-CN" altLang="en-US" sz="2000" dirty="0" smtClean="0">
                <a:latin typeface="宋体" panose="02010600030101010101" pitchFamily="2" charset="-122"/>
              </a:rPr>
              <a:t>在实施阶段配置管理主要包括哪些过程</a:t>
            </a:r>
            <a:r>
              <a:rPr lang="en-US" altLang="zh-CN" sz="2000" dirty="0" smtClean="0">
                <a:latin typeface="宋体" panose="02010600030101010101" pitchFamily="2" charset="-122"/>
              </a:rPr>
              <a:t>?</a:t>
            </a:r>
            <a:endParaRPr lang="en-US" altLang="zh-CN" sz="2000" dirty="0" smtClean="0">
              <a:latin typeface="宋体" panose="02010600030101010101" pitchFamily="2"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0"/>
    </mc:Choice>
    <mc:Fallback>
      <p:transition spd="slow"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kumimoji="1" lang="zh-CN" altLang="en-US" smtClean="0"/>
              <a:t>软件项目范围核实</a:t>
            </a:r>
          </a:p>
        </p:txBody>
      </p:sp>
      <p:sp>
        <p:nvSpPr>
          <p:cNvPr id="19459" name="Rectangle 3"/>
          <p:cNvSpPr>
            <a:spLocks noGrp="1" noChangeArrowheads="1"/>
          </p:cNvSpPr>
          <p:nvPr>
            <p:ph type="body" idx="1"/>
          </p:nvPr>
        </p:nvSpPr>
        <p:spPr>
          <a:xfrm>
            <a:off x="395288" y="1989138"/>
            <a:ext cx="8569325" cy="4868862"/>
          </a:xfrm>
        </p:spPr>
        <p:txBody>
          <a:bodyPr/>
          <a:lstStyle/>
          <a:p>
            <a:pPr eaLnBrk="1" hangingPunct="1">
              <a:lnSpc>
                <a:spcPct val="120000"/>
              </a:lnSpc>
            </a:pPr>
            <a:r>
              <a:rPr lang="zh-CN" altLang="en-US" sz="2400" smtClean="0">
                <a:solidFill>
                  <a:schemeClr val="accent2"/>
                </a:solidFill>
                <a:ea typeface="黑体" panose="02010609060101010101" pitchFamily="49" charset="-122"/>
              </a:rPr>
              <a:t>范围核实</a:t>
            </a:r>
          </a:p>
          <a:p>
            <a:pPr eaLnBrk="1" hangingPunct="1">
              <a:lnSpc>
                <a:spcPct val="120000"/>
              </a:lnSpc>
              <a:buFont typeface="Wingdings 2" panose="05020102010507070707" pitchFamily="18" charset="2"/>
              <a:buNone/>
            </a:pPr>
            <a:r>
              <a:rPr lang="zh-CN" altLang="en-US" sz="2000" smtClean="0"/>
              <a:t>     </a:t>
            </a:r>
            <a:r>
              <a:rPr lang="en-US" altLang="zh-CN" sz="2000" smtClean="0">
                <a:solidFill>
                  <a:schemeClr val="accent2"/>
                </a:solidFill>
              </a:rPr>
              <a:t>—— </a:t>
            </a:r>
            <a:r>
              <a:rPr lang="zh-CN" altLang="en-US" sz="2000" smtClean="0"/>
              <a:t>范围核实是指利益相关者对项目范围的正式接受，包括项目最终产品和评估程序，以及这些产品的满意程度和评估的正确性。</a:t>
            </a:r>
            <a:r>
              <a:rPr lang="zh-CN" altLang="en-US" smtClean="0"/>
              <a:t> </a:t>
            </a:r>
            <a:endParaRPr lang="zh-CN" altLang="en-US" sz="2000" smtClean="0"/>
          </a:p>
          <a:p>
            <a:pPr lvl="1" eaLnBrk="1" hangingPunct="1">
              <a:lnSpc>
                <a:spcPct val="120000"/>
              </a:lnSpc>
            </a:pPr>
            <a:r>
              <a:rPr lang="zh-CN" altLang="en-US" sz="2000" smtClean="0">
                <a:solidFill>
                  <a:srgbClr val="CC0000"/>
                </a:solidFill>
              </a:rPr>
              <a:t>需要审查交付物和工作产品，确保正确圆满的完成</a:t>
            </a:r>
          </a:p>
          <a:p>
            <a:pPr lvl="1" eaLnBrk="1" hangingPunct="1">
              <a:lnSpc>
                <a:spcPct val="120000"/>
              </a:lnSpc>
            </a:pPr>
            <a:r>
              <a:rPr lang="zh-CN" altLang="en-US" sz="2000" smtClean="0"/>
              <a:t>项目如果提前终止，则需要对项目完成程度建立文档</a:t>
            </a:r>
          </a:p>
          <a:p>
            <a:pPr lvl="1" eaLnBrk="1" hangingPunct="1">
              <a:lnSpc>
                <a:spcPct val="120000"/>
              </a:lnSpc>
            </a:pPr>
            <a:r>
              <a:rPr lang="zh-CN" altLang="en-US" sz="2000" smtClean="0"/>
              <a:t>区别范围核实与质量控制</a:t>
            </a:r>
          </a:p>
          <a:p>
            <a:pPr lvl="2" eaLnBrk="1" hangingPunct="1">
              <a:lnSpc>
                <a:spcPct val="120000"/>
              </a:lnSpc>
            </a:pPr>
            <a:r>
              <a:rPr lang="zh-CN" altLang="en-US" smtClean="0"/>
              <a:t>范围核实：关心工作成果的接受</a:t>
            </a:r>
          </a:p>
          <a:p>
            <a:pPr lvl="2" eaLnBrk="1" hangingPunct="1">
              <a:lnSpc>
                <a:spcPct val="120000"/>
              </a:lnSpc>
            </a:pPr>
            <a:r>
              <a:rPr lang="zh-CN" altLang="en-US" smtClean="0"/>
              <a:t>质量控制：关心工作成果的正确</a:t>
            </a:r>
          </a:p>
          <a:p>
            <a:pPr lvl="1" eaLnBrk="1" hangingPunct="1">
              <a:lnSpc>
                <a:spcPct val="120000"/>
              </a:lnSpc>
            </a:pPr>
            <a:r>
              <a:rPr lang="en-US" altLang="zh-CN" sz="1800" smtClean="0"/>
              <a:t>Inspection</a:t>
            </a:r>
            <a:r>
              <a:rPr lang="zh-CN" altLang="en-US" sz="1800" smtClean="0"/>
              <a:t>，</a:t>
            </a:r>
            <a:r>
              <a:rPr lang="en-US" altLang="zh-CN" sz="1800" smtClean="0"/>
              <a:t>Review</a:t>
            </a:r>
            <a:r>
              <a:rPr lang="zh-CN" altLang="en-US" sz="1800" smtClean="0"/>
              <a:t>，</a:t>
            </a:r>
            <a:r>
              <a:rPr lang="en-US" altLang="zh-CN" sz="1800" smtClean="0"/>
              <a:t>Audit</a:t>
            </a:r>
            <a:r>
              <a:rPr lang="zh-CN" altLang="en-US" sz="1800" smtClean="0"/>
              <a:t>，</a:t>
            </a:r>
            <a:r>
              <a:rPr lang="en-US" altLang="zh-CN" sz="1800" smtClean="0"/>
              <a:t>walkthrough</a:t>
            </a:r>
          </a:p>
          <a:p>
            <a:pPr eaLnBrk="1" hangingPunct="1">
              <a:lnSpc>
                <a:spcPct val="120000"/>
              </a:lnSpc>
            </a:pPr>
            <a:endParaRPr lang="en-US" altLang="zh-CN" sz="2000" smtClean="0">
              <a:solidFill>
                <a:srgbClr val="CC0000"/>
              </a:solidFill>
              <a:ea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082"/>
    </mc:Choice>
    <mc:Fallback>
      <p:transition spd="slow" advTm="130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smtClean="0"/>
              <a:t>本章内容提要</a:t>
            </a:r>
          </a:p>
        </p:txBody>
      </p:sp>
      <p:grpSp>
        <p:nvGrpSpPr>
          <p:cNvPr id="20483" name="Group 3"/>
          <p:cNvGrpSpPr>
            <a:grpSpLocks/>
          </p:cNvGrpSpPr>
          <p:nvPr/>
        </p:nvGrpSpPr>
        <p:grpSpPr bwMode="auto">
          <a:xfrm>
            <a:off x="611188" y="2343150"/>
            <a:ext cx="5670550" cy="488950"/>
            <a:chOff x="385" y="1476"/>
            <a:chExt cx="3572" cy="308"/>
          </a:xfrm>
        </p:grpSpPr>
        <p:sp>
          <p:nvSpPr>
            <p:cNvPr id="20505"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0506" name="Text Box 5"/>
            <p:cNvSpPr txBox="1">
              <a:spLocks noChangeArrowheads="1"/>
            </p:cNvSpPr>
            <p:nvPr/>
          </p:nvSpPr>
          <p:spPr bwMode="auto">
            <a:xfrm>
              <a:off x="626" y="1516"/>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软件项目范围核实</a:t>
              </a:r>
              <a:r>
                <a:rPr lang="zh-CN" altLang="en-US" sz="1800">
                  <a:solidFill>
                    <a:schemeClr val="tx1"/>
                  </a:solidFill>
                  <a:latin typeface="宋体" panose="02010600030101010101" pitchFamily="2" charset="-122"/>
                </a:rPr>
                <a:t>  </a:t>
              </a:r>
            </a:p>
          </p:txBody>
        </p:sp>
        <p:sp>
          <p:nvSpPr>
            <p:cNvPr id="20507" name="Rectangle 6"/>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9.1</a:t>
              </a:r>
              <a:endParaRPr lang="en-US" altLang="zh-CN" sz="1800">
                <a:solidFill>
                  <a:srgbClr val="000000"/>
                </a:solidFill>
              </a:endParaRPr>
            </a:p>
          </p:txBody>
        </p:sp>
      </p:grpSp>
      <p:grpSp>
        <p:nvGrpSpPr>
          <p:cNvPr id="20484" name="Group 7"/>
          <p:cNvGrpSpPr>
            <a:grpSpLocks/>
          </p:cNvGrpSpPr>
          <p:nvPr/>
        </p:nvGrpSpPr>
        <p:grpSpPr bwMode="auto">
          <a:xfrm>
            <a:off x="611188" y="2924175"/>
            <a:ext cx="5670550" cy="488950"/>
            <a:chOff x="385" y="1842"/>
            <a:chExt cx="3572" cy="308"/>
          </a:xfrm>
        </p:grpSpPr>
        <p:grpSp>
          <p:nvGrpSpPr>
            <p:cNvPr id="20501" name="Group 8"/>
            <p:cNvGrpSpPr>
              <a:grpSpLocks/>
            </p:cNvGrpSpPr>
            <p:nvPr/>
          </p:nvGrpSpPr>
          <p:grpSpPr bwMode="auto">
            <a:xfrm>
              <a:off x="464" y="1842"/>
              <a:ext cx="3493" cy="308"/>
              <a:chOff x="464" y="1842"/>
              <a:chExt cx="3493" cy="308"/>
            </a:xfrm>
          </p:grpSpPr>
          <p:sp>
            <p:nvSpPr>
              <p:cNvPr id="20503"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0504" name="Text Box 10"/>
              <p:cNvSpPr txBox="1">
                <a:spLocks noChangeArrowheads="1"/>
              </p:cNvSpPr>
              <p:nvPr/>
            </p:nvSpPr>
            <p:spPr bwMode="auto">
              <a:xfrm>
                <a:off x="626" y="1887"/>
                <a:ext cx="30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软件项目配置管理概念</a:t>
                </a:r>
                <a:r>
                  <a:rPr lang="zh-CN" altLang="en-US"/>
                  <a:t> </a:t>
                </a:r>
              </a:p>
            </p:txBody>
          </p:sp>
        </p:grpSp>
        <p:sp>
          <p:nvSpPr>
            <p:cNvPr id="20502" name="Rectangle 11"/>
            <p:cNvSpPr>
              <a:spLocks noChangeArrowheads="1"/>
            </p:cNvSpPr>
            <p:nvPr/>
          </p:nvSpPr>
          <p:spPr bwMode="auto">
            <a:xfrm>
              <a:off x="385" y="1915"/>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9.2</a:t>
              </a:r>
              <a:endParaRPr lang="en-US" altLang="zh-CN" sz="1800">
                <a:solidFill>
                  <a:srgbClr val="000000"/>
                </a:solidFill>
              </a:endParaRPr>
            </a:p>
          </p:txBody>
        </p:sp>
      </p:grpSp>
      <p:grpSp>
        <p:nvGrpSpPr>
          <p:cNvPr id="20485" name="Group 12"/>
          <p:cNvGrpSpPr>
            <a:grpSpLocks/>
          </p:cNvGrpSpPr>
          <p:nvPr/>
        </p:nvGrpSpPr>
        <p:grpSpPr bwMode="auto">
          <a:xfrm>
            <a:off x="611188" y="3500438"/>
            <a:ext cx="5689600" cy="488950"/>
            <a:chOff x="385" y="2209"/>
            <a:chExt cx="3584" cy="308"/>
          </a:xfrm>
        </p:grpSpPr>
        <p:sp>
          <p:nvSpPr>
            <p:cNvPr id="20498"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0499" name="Text Box 14"/>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软件项目配置管理过程</a:t>
              </a:r>
              <a:r>
                <a:rPr lang="zh-CN" altLang="en-US"/>
                <a:t> </a:t>
              </a:r>
            </a:p>
          </p:txBody>
        </p:sp>
        <p:sp>
          <p:nvSpPr>
            <p:cNvPr id="20500"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9.3</a:t>
              </a:r>
              <a:endParaRPr lang="en-US" altLang="zh-CN" sz="1800">
                <a:solidFill>
                  <a:srgbClr val="000000"/>
                </a:solidFill>
              </a:endParaRPr>
            </a:p>
          </p:txBody>
        </p:sp>
      </p:grpSp>
      <p:grpSp>
        <p:nvGrpSpPr>
          <p:cNvPr id="20486" name="Group 16"/>
          <p:cNvGrpSpPr>
            <a:grpSpLocks/>
          </p:cNvGrpSpPr>
          <p:nvPr/>
        </p:nvGrpSpPr>
        <p:grpSpPr bwMode="auto">
          <a:xfrm>
            <a:off x="611188" y="4076700"/>
            <a:ext cx="5689600" cy="488950"/>
            <a:chOff x="385" y="2209"/>
            <a:chExt cx="3584" cy="308"/>
          </a:xfrm>
        </p:grpSpPr>
        <p:sp>
          <p:nvSpPr>
            <p:cNvPr id="20495"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0496" name="Text Box 18"/>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配置管理组织与实施</a:t>
              </a:r>
              <a:r>
                <a:rPr lang="zh-CN" altLang="en-US"/>
                <a:t> </a:t>
              </a:r>
            </a:p>
          </p:txBody>
        </p:sp>
        <p:sp>
          <p:nvSpPr>
            <p:cNvPr id="20497"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9.4</a:t>
              </a:r>
              <a:endParaRPr lang="en-US" altLang="zh-CN" sz="1800">
                <a:solidFill>
                  <a:srgbClr val="000000"/>
                </a:solidFill>
              </a:endParaRPr>
            </a:p>
          </p:txBody>
        </p:sp>
      </p:grpSp>
      <p:grpSp>
        <p:nvGrpSpPr>
          <p:cNvPr id="20487" name="Group 20"/>
          <p:cNvGrpSpPr>
            <a:grpSpLocks/>
          </p:cNvGrpSpPr>
          <p:nvPr/>
        </p:nvGrpSpPr>
        <p:grpSpPr bwMode="auto">
          <a:xfrm>
            <a:off x="611188" y="4652963"/>
            <a:ext cx="5689600" cy="488950"/>
            <a:chOff x="385" y="2209"/>
            <a:chExt cx="3584" cy="308"/>
          </a:xfrm>
        </p:grpSpPr>
        <p:sp>
          <p:nvSpPr>
            <p:cNvPr id="20492" name="AutoShape 21"/>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0493" name="Text Box 22"/>
            <p:cNvSpPr txBox="1">
              <a:spLocks noChangeArrowheads="1"/>
            </p:cNvSpPr>
            <p:nvPr/>
          </p:nvSpPr>
          <p:spPr bwMode="auto">
            <a:xfrm>
              <a:off x="626" y="2254"/>
              <a:ext cx="311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rPr>
                <a:t>本章小结</a:t>
              </a:r>
              <a:r>
                <a:rPr lang="zh-CN" altLang="en-US" sz="2400" b="0">
                  <a:solidFill>
                    <a:schemeClr val="tx1"/>
                  </a:solidFill>
                  <a:latin typeface="Times New Roman" panose="02020603050405020304" pitchFamily="18" charset="0"/>
                </a:rPr>
                <a:t> </a:t>
              </a:r>
            </a:p>
          </p:txBody>
        </p:sp>
        <p:sp>
          <p:nvSpPr>
            <p:cNvPr id="20494" name="Rectangle 23"/>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9.5</a:t>
              </a:r>
              <a:endParaRPr lang="en-US" altLang="zh-CN" sz="1800">
                <a:solidFill>
                  <a:srgbClr val="000000"/>
                </a:solidFill>
              </a:endParaRPr>
            </a:p>
          </p:txBody>
        </p:sp>
      </p:grpSp>
      <p:grpSp>
        <p:nvGrpSpPr>
          <p:cNvPr id="20488" name="Group 24"/>
          <p:cNvGrpSpPr>
            <a:grpSpLocks/>
          </p:cNvGrpSpPr>
          <p:nvPr/>
        </p:nvGrpSpPr>
        <p:grpSpPr bwMode="auto">
          <a:xfrm>
            <a:off x="611188" y="5229225"/>
            <a:ext cx="5689600" cy="488950"/>
            <a:chOff x="385" y="2209"/>
            <a:chExt cx="3584" cy="308"/>
          </a:xfrm>
        </p:grpSpPr>
        <p:sp>
          <p:nvSpPr>
            <p:cNvPr id="20489" name="AutoShape 25"/>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0490" name="Text Box 26"/>
            <p:cNvSpPr txBox="1">
              <a:spLocks noChangeArrowheads="1"/>
            </p:cNvSpPr>
            <p:nvPr/>
          </p:nvSpPr>
          <p:spPr bwMode="auto">
            <a:xfrm>
              <a:off x="626" y="2273"/>
              <a:ext cx="31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ea typeface="黑体" panose="02010609060101010101" pitchFamily="49" charset="-122"/>
                </a:rPr>
                <a:t>  </a:t>
              </a:r>
              <a:r>
                <a:rPr lang="zh-CN" altLang="en-US" sz="2000">
                  <a:solidFill>
                    <a:schemeClr val="tx1"/>
                  </a:solidFill>
                  <a:ea typeface="黑体" panose="02010609060101010101" pitchFamily="49" charset="-122"/>
                </a:rPr>
                <a:t>复习思考题</a:t>
              </a:r>
            </a:p>
          </p:txBody>
        </p:sp>
        <p:sp>
          <p:nvSpPr>
            <p:cNvPr id="20491" name="Rectangle 27"/>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lang="en-US" altLang="zh-CN"/>
                <a:t>9.6</a:t>
              </a:r>
              <a:endParaRPr lang="en-US" altLang="zh-CN" sz="1800">
                <a:solidFill>
                  <a:srgbClr val="000000"/>
                </a:solidFill>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32"/>
    </mc:Choice>
    <mc:Fallback>
      <p:transition spd="slow" advTm="8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smtClean="0"/>
              <a:t>9.2  </a:t>
            </a:r>
            <a:r>
              <a:rPr kumimoji="1" lang="zh-CN" altLang="en-US" smtClean="0"/>
              <a:t>软件项目配置管理概念 </a:t>
            </a:r>
          </a:p>
        </p:txBody>
      </p:sp>
      <p:sp>
        <p:nvSpPr>
          <p:cNvPr id="21507" name="Rectangle 3"/>
          <p:cNvSpPr>
            <a:spLocks noGrp="1" noChangeArrowheads="1"/>
          </p:cNvSpPr>
          <p:nvPr>
            <p:ph type="body" sz="half" idx="1"/>
          </p:nvPr>
        </p:nvSpPr>
        <p:spPr>
          <a:xfrm>
            <a:off x="327025" y="2349500"/>
            <a:ext cx="4316413" cy="3600450"/>
          </a:xfrm>
          <a:solidFill>
            <a:srgbClr val="CC6600"/>
          </a:solidFill>
        </p:spPr>
        <p:txBody>
          <a:bodyPr/>
          <a:lstStyle/>
          <a:p>
            <a:pPr eaLnBrk="1" hangingPunct="1">
              <a:lnSpc>
                <a:spcPct val="120000"/>
              </a:lnSpc>
            </a:pPr>
            <a:r>
              <a:rPr lang="zh-CN" altLang="en-US" sz="2000" smtClean="0">
                <a:solidFill>
                  <a:schemeClr val="bg1"/>
                </a:solidFill>
                <a:latin typeface="宋体" panose="02010600030101010101" pitchFamily="2" charset="-122"/>
              </a:rPr>
              <a:t>开发人员使用错误的版本修改程序</a:t>
            </a:r>
          </a:p>
          <a:p>
            <a:pPr eaLnBrk="1" hangingPunct="1">
              <a:lnSpc>
                <a:spcPct val="120000"/>
              </a:lnSpc>
            </a:pPr>
            <a:r>
              <a:rPr lang="zh-CN" altLang="en-US" sz="2000" smtClean="0">
                <a:solidFill>
                  <a:schemeClr val="bg1"/>
                </a:solidFill>
                <a:latin typeface="宋体" panose="02010600030101010101" pitchFamily="2" charset="-122"/>
              </a:rPr>
              <a:t>开发人员未经授权修改代码或文档</a:t>
            </a:r>
            <a:r>
              <a:rPr lang="en-US" altLang="zh-CN" sz="2000" smtClean="0">
                <a:solidFill>
                  <a:schemeClr val="bg1"/>
                </a:solidFill>
                <a:latin typeface="宋体" panose="02010600030101010101" pitchFamily="2" charset="-122"/>
              </a:rPr>
              <a:t>,</a:t>
            </a:r>
            <a:r>
              <a:rPr lang="zh-CN" altLang="en-US" sz="2000" smtClean="0">
                <a:solidFill>
                  <a:schemeClr val="bg1"/>
                </a:solidFill>
                <a:latin typeface="宋体" panose="02010600030101010101" pitchFamily="2" charset="-122"/>
              </a:rPr>
              <a:t>或修改的结果不能及时反映到各个相关部分；</a:t>
            </a:r>
          </a:p>
          <a:p>
            <a:pPr eaLnBrk="1" hangingPunct="1">
              <a:lnSpc>
                <a:spcPct val="120000"/>
              </a:lnSpc>
            </a:pPr>
            <a:r>
              <a:rPr lang="zh-CN" altLang="en-US" sz="2000" smtClean="0">
                <a:solidFill>
                  <a:schemeClr val="bg1"/>
                </a:solidFill>
                <a:latin typeface="宋体" panose="02010600030101010101" pitchFamily="2" charset="-122"/>
              </a:rPr>
              <a:t>人员流动，交接工作不彻底造成软件关键部件遗失；</a:t>
            </a:r>
          </a:p>
          <a:p>
            <a:pPr eaLnBrk="1" hangingPunct="1">
              <a:lnSpc>
                <a:spcPct val="120000"/>
              </a:lnSpc>
            </a:pPr>
            <a:r>
              <a:rPr lang="zh-CN" altLang="en-US" sz="2000" smtClean="0">
                <a:solidFill>
                  <a:schemeClr val="bg1"/>
                </a:solidFill>
                <a:latin typeface="宋体" panose="02010600030101010101" pitchFamily="2" charset="-122"/>
              </a:rPr>
              <a:t>已修复的</a:t>
            </a:r>
            <a:r>
              <a:rPr lang="en-US" altLang="zh-CN" sz="2000" smtClean="0">
                <a:solidFill>
                  <a:schemeClr val="bg1"/>
                </a:solidFill>
                <a:latin typeface="宋体" panose="02010600030101010101" pitchFamily="2" charset="-122"/>
              </a:rPr>
              <a:t>Bug</a:t>
            </a:r>
            <a:r>
              <a:rPr lang="zh-CN" altLang="en-US" sz="2000" smtClean="0">
                <a:solidFill>
                  <a:schemeClr val="bg1"/>
                </a:solidFill>
                <a:latin typeface="宋体" panose="02010600030101010101" pitchFamily="2" charset="-122"/>
              </a:rPr>
              <a:t>在新版本中出现</a:t>
            </a:r>
          </a:p>
          <a:p>
            <a:pPr eaLnBrk="1" hangingPunct="1"/>
            <a:endParaRPr lang="en-US" altLang="zh-CN" sz="2000" smtClean="0">
              <a:solidFill>
                <a:schemeClr val="accent1"/>
              </a:solidFill>
              <a:latin typeface="宋体" panose="02010600030101010101" pitchFamily="2" charset="-122"/>
            </a:endParaRPr>
          </a:p>
        </p:txBody>
      </p:sp>
      <p:sp>
        <p:nvSpPr>
          <p:cNvPr id="21508" name="Rectangle 4"/>
          <p:cNvSpPr>
            <a:spLocks noGrp="1" noChangeArrowheads="1"/>
          </p:cNvSpPr>
          <p:nvPr>
            <p:ph type="body" sz="half" idx="2"/>
          </p:nvPr>
        </p:nvSpPr>
        <p:spPr>
          <a:xfrm>
            <a:off x="4719638" y="2349500"/>
            <a:ext cx="4316412" cy="3600450"/>
          </a:xfrm>
          <a:solidFill>
            <a:srgbClr val="CC6600"/>
          </a:solidFill>
        </p:spPr>
        <p:txBody>
          <a:bodyPr/>
          <a:lstStyle/>
          <a:p>
            <a:pPr eaLnBrk="1" hangingPunct="1">
              <a:lnSpc>
                <a:spcPct val="120000"/>
              </a:lnSpc>
            </a:pPr>
            <a:r>
              <a:rPr lang="zh-CN" altLang="en-US" sz="2000" smtClean="0">
                <a:solidFill>
                  <a:schemeClr val="bg1"/>
                </a:solidFill>
                <a:latin typeface="宋体" panose="02010600030101010101" pitchFamily="2" charset="-122"/>
              </a:rPr>
              <a:t>找不到某个文件的历史版本；</a:t>
            </a:r>
          </a:p>
          <a:p>
            <a:pPr eaLnBrk="1" hangingPunct="1">
              <a:lnSpc>
                <a:spcPct val="120000"/>
              </a:lnSpc>
            </a:pPr>
            <a:r>
              <a:rPr lang="zh-CN" altLang="en-US" sz="2000" smtClean="0">
                <a:solidFill>
                  <a:schemeClr val="bg1"/>
                </a:solidFill>
                <a:latin typeface="宋体" panose="02010600030101010101" pitchFamily="2" charset="-122"/>
              </a:rPr>
              <a:t>无法重新编译某个历史版本，使维护工作十分困难；</a:t>
            </a:r>
          </a:p>
          <a:p>
            <a:pPr eaLnBrk="1" hangingPunct="1">
              <a:lnSpc>
                <a:spcPct val="120000"/>
              </a:lnSpc>
            </a:pPr>
            <a:r>
              <a:rPr lang="zh-CN" altLang="en-US" sz="2000" smtClean="0">
                <a:solidFill>
                  <a:schemeClr val="bg1"/>
                </a:solidFill>
                <a:latin typeface="宋体" panose="02010600030101010101" pitchFamily="2" charset="-122"/>
              </a:rPr>
              <a:t>因协同开发中，或者异地开发，版本变更混乱导致整个项目失败；</a:t>
            </a:r>
          </a:p>
          <a:p>
            <a:pPr eaLnBrk="1" hangingPunct="1">
              <a:lnSpc>
                <a:spcPct val="120000"/>
              </a:lnSpc>
            </a:pPr>
            <a:r>
              <a:rPr lang="en-US" altLang="zh-CN" sz="2000" b="0" smtClean="0">
                <a:solidFill>
                  <a:schemeClr val="bg1"/>
                </a:solidFill>
                <a:latin typeface="宋体" panose="02010600030101010101" pitchFamily="2" charset="-122"/>
              </a:rPr>
              <a:t>… …</a:t>
            </a:r>
          </a:p>
          <a:p>
            <a:pPr eaLnBrk="1" hangingPunct="1"/>
            <a:endParaRPr lang="en-US" altLang="zh-CN" sz="2000" smtClean="0">
              <a:solidFill>
                <a:schemeClr val="bg1"/>
              </a:solidFill>
              <a:latin typeface="宋体" panose="02010600030101010101" pitchFamily="2" charset="-122"/>
            </a:endParaRPr>
          </a:p>
        </p:txBody>
      </p:sp>
      <p:sp>
        <p:nvSpPr>
          <p:cNvPr id="21509" name="Rectangle 5"/>
          <p:cNvSpPr>
            <a:spLocks noChangeArrowheads="1"/>
          </p:cNvSpPr>
          <p:nvPr/>
        </p:nvSpPr>
        <p:spPr bwMode="auto">
          <a:xfrm>
            <a:off x="0" y="1844675"/>
            <a:ext cx="5976938" cy="3651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1">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r>
              <a:rPr kumimoji="0" lang="zh-CN" altLang="en-US" sz="2400">
                <a:solidFill>
                  <a:schemeClr val="accent1"/>
                </a:solidFill>
                <a:ea typeface="黑体" panose="02010609060101010101" pitchFamily="49" charset="-122"/>
              </a:rPr>
              <a:t>软件项目开发中是否遇到如下的问题？</a:t>
            </a:r>
          </a:p>
        </p:txBody>
      </p:sp>
      <p:sp>
        <p:nvSpPr>
          <p:cNvPr id="21510" name="Rectangle 6"/>
          <p:cNvSpPr>
            <a:spLocks noChangeArrowheads="1"/>
          </p:cNvSpPr>
          <p:nvPr/>
        </p:nvSpPr>
        <p:spPr bwMode="auto">
          <a:xfrm>
            <a:off x="1331913" y="6021388"/>
            <a:ext cx="7704137" cy="660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1">
            <a:spAutoFit/>
          </a:bodyPr>
          <a:lstStyle>
            <a:lvl1pPr>
              <a:defRPr kumimoji="1" sz="1200" b="1">
                <a:solidFill>
                  <a:schemeClr val="bg1"/>
                </a:solidFill>
                <a:latin typeface="Arial" panose="020B0604020202020204" pitchFamily="34" charset="0"/>
                <a:ea typeface="宋体" panose="02010600030101010101" pitchFamily="2" charset="-122"/>
              </a:defRPr>
            </a:lvl1pPr>
            <a:lvl2pPr marL="742950" indent="-285750">
              <a:defRPr kumimoji="1" sz="1200" b="1">
                <a:solidFill>
                  <a:schemeClr val="bg1"/>
                </a:solidFill>
                <a:latin typeface="Arial" panose="020B0604020202020204" pitchFamily="34" charset="0"/>
                <a:ea typeface="宋体" panose="02010600030101010101" pitchFamily="2" charset="-122"/>
              </a:defRPr>
            </a:lvl2pPr>
            <a:lvl3pPr marL="1143000" indent="-228600">
              <a:defRPr kumimoji="1" sz="1200" b="1">
                <a:solidFill>
                  <a:schemeClr val="bg1"/>
                </a:solidFill>
                <a:latin typeface="Arial" panose="020B0604020202020204" pitchFamily="34" charset="0"/>
                <a:ea typeface="宋体" panose="02010600030101010101" pitchFamily="2" charset="-122"/>
              </a:defRPr>
            </a:lvl3pPr>
            <a:lvl4pPr marL="1600200" indent="-228600">
              <a:defRPr kumimoji="1" sz="1200" b="1">
                <a:solidFill>
                  <a:schemeClr val="bg1"/>
                </a:solidFill>
                <a:latin typeface="Arial" panose="020B0604020202020204" pitchFamily="34" charset="0"/>
                <a:ea typeface="宋体" panose="02010600030101010101" pitchFamily="2" charset="-122"/>
              </a:defRPr>
            </a:lvl4pPr>
            <a:lvl5pPr marL="2057400" indent="-228600">
              <a:defRPr kumimoji="1" sz="12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200" b="1">
                <a:solidFill>
                  <a:schemeClr val="bg1"/>
                </a:solidFill>
                <a:latin typeface="Arial" panose="020B0604020202020204" pitchFamily="34" charset="0"/>
                <a:ea typeface="宋体" panose="02010600030101010101" pitchFamily="2" charset="-122"/>
              </a:defRPr>
            </a:lvl9pPr>
          </a:lstStyle>
          <a:p>
            <a:pPr algn="l" eaLnBrk="1" hangingPunct="1">
              <a:lnSpc>
                <a:spcPct val="120000"/>
              </a:lnSpc>
              <a:spcBef>
                <a:spcPct val="20000"/>
              </a:spcBef>
              <a:buClr>
                <a:srgbClr val="FF0000"/>
              </a:buClr>
              <a:buSzPct val="55000"/>
              <a:buFont typeface="Monotype Sorts" charset="0"/>
              <a:buNone/>
            </a:pPr>
            <a:r>
              <a:rPr lang="en-US" altLang="zh-CN" sz="1800">
                <a:solidFill>
                  <a:schemeClr val="accent2"/>
                </a:solidFill>
                <a:ea typeface="黑体" panose="02010609060101010101" pitchFamily="49" charset="-122"/>
              </a:rPr>
              <a:t>——</a:t>
            </a:r>
            <a:r>
              <a:rPr lang="zh-CN" altLang="en-US" sz="1800">
                <a:solidFill>
                  <a:schemeClr val="accent2"/>
                </a:solidFill>
                <a:latin typeface="黑体" panose="02010609060101010101" pitchFamily="49" charset="-122"/>
                <a:ea typeface="黑体" panose="02010609060101010101" pitchFamily="49" charset="-122"/>
              </a:rPr>
              <a:t>软件项目进行中面临的一个主要问题是持续不断的变化；配置管理是有  效管理变更的手段，它贯穿着几乎软件的整个生命周期。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810"/>
    </mc:Choice>
    <mc:Fallback>
      <p:transition spd="slow" advTm="107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kumimoji="1" lang="zh-CN" altLang="en-US" smtClean="0"/>
              <a:t>软件项目配置管理概念</a:t>
            </a:r>
          </a:p>
        </p:txBody>
      </p:sp>
      <p:sp>
        <p:nvSpPr>
          <p:cNvPr id="22531" name="Rectangle 3"/>
          <p:cNvSpPr>
            <a:spLocks noGrp="1" noChangeArrowheads="1"/>
          </p:cNvSpPr>
          <p:nvPr>
            <p:ph type="body" idx="1"/>
          </p:nvPr>
        </p:nvSpPr>
        <p:spPr>
          <a:xfrm>
            <a:off x="179388" y="1773238"/>
            <a:ext cx="9217025" cy="5084762"/>
          </a:xfrm>
        </p:spPr>
        <p:txBody>
          <a:bodyPr/>
          <a:lstStyle/>
          <a:p>
            <a:pPr eaLnBrk="1" hangingPunct="1"/>
            <a:r>
              <a:rPr lang="zh-CN" altLang="en-US" sz="2400" smtClean="0">
                <a:solidFill>
                  <a:schemeClr val="accent2"/>
                </a:solidFill>
                <a:ea typeface="黑体" panose="02010609060101010101" pitchFamily="49" charset="-122"/>
              </a:rPr>
              <a:t>配置管理</a:t>
            </a:r>
            <a:r>
              <a:rPr lang="zh-CN" altLang="en-US" smtClean="0"/>
              <a:t> </a:t>
            </a:r>
          </a:p>
          <a:p>
            <a:pPr eaLnBrk="1" hangingPunct="1">
              <a:lnSpc>
                <a:spcPct val="110000"/>
              </a:lnSpc>
              <a:buFont typeface="Wingdings 2" panose="05020102010507070707" pitchFamily="18" charset="2"/>
              <a:buNone/>
            </a:pPr>
            <a:r>
              <a:rPr lang="zh-CN" altLang="en-US" sz="2000" smtClean="0"/>
              <a:t>    </a:t>
            </a:r>
            <a:r>
              <a:rPr lang="zh-CN" altLang="en-US" sz="2000" smtClean="0">
                <a:solidFill>
                  <a:schemeClr val="accent2"/>
                </a:solidFill>
              </a:rPr>
              <a:t> </a:t>
            </a:r>
            <a:r>
              <a:rPr lang="en-US" altLang="zh-CN" sz="2000" smtClean="0">
                <a:solidFill>
                  <a:schemeClr val="accent2"/>
                </a:solidFill>
              </a:rPr>
              <a:t>——</a:t>
            </a:r>
            <a:r>
              <a:rPr lang="zh-CN" altLang="en-US" sz="2000" smtClean="0"/>
              <a:t>软件配置管理</a:t>
            </a:r>
            <a:r>
              <a:rPr lang="en-US" altLang="zh-CN" sz="2000" smtClean="0"/>
              <a:t>(Software Configuration Management</a:t>
            </a:r>
            <a:r>
              <a:rPr lang="zh-CN" altLang="en-US" sz="2000" smtClean="0"/>
              <a:t>，</a:t>
            </a:r>
            <a:r>
              <a:rPr lang="en-US" altLang="zh-CN" sz="2000" smtClean="0"/>
              <a:t>SCM)</a:t>
            </a:r>
            <a:r>
              <a:rPr lang="zh-CN" altLang="en-US" sz="2000" smtClean="0"/>
              <a:t>是对产品进行标志、存储和控制，以维护其完整性、可追溯性以及正确性，它为软件开发提供了一套管理办法和活动原则。</a:t>
            </a:r>
            <a:r>
              <a:rPr lang="zh-CN" altLang="en-US" smtClean="0"/>
              <a:t> </a:t>
            </a:r>
            <a:endParaRPr lang="zh-CN" altLang="en-US" sz="2000" smtClean="0"/>
          </a:p>
          <a:p>
            <a:pPr eaLnBrk="1" hangingPunct="1">
              <a:lnSpc>
                <a:spcPct val="110000"/>
              </a:lnSpc>
            </a:pPr>
            <a:r>
              <a:rPr lang="zh-CN" altLang="en-US" sz="2000" smtClean="0">
                <a:solidFill>
                  <a:srgbClr val="CC0000"/>
                </a:solidFill>
                <a:ea typeface="黑体" panose="02010609060101010101" pitchFamily="49" charset="-122"/>
              </a:rPr>
              <a:t>配置管理目的</a:t>
            </a:r>
          </a:p>
          <a:p>
            <a:pPr eaLnBrk="1" hangingPunct="1">
              <a:lnSpc>
                <a:spcPct val="110000"/>
              </a:lnSpc>
              <a:buFont typeface="Wingdings 2" panose="05020102010507070707" pitchFamily="18" charset="2"/>
              <a:buNone/>
            </a:pPr>
            <a:r>
              <a:rPr lang="zh-CN" altLang="en-US" sz="2000" smtClean="0"/>
              <a:t>     </a:t>
            </a:r>
            <a:r>
              <a:rPr lang="en-US" altLang="zh-CN" sz="2000" smtClean="0">
                <a:solidFill>
                  <a:schemeClr val="accent2"/>
                </a:solidFill>
              </a:rPr>
              <a:t>The purpose of Configuration Management (CM) is to establish and maintain the integrity of work products using configuration identification, configuration control, configuration status accounting, and configuration audits.</a:t>
            </a:r>
            <a:endParaRPr lang="en-US" altLang="zh-CN" sz="2000" smtClean="0">
              <a:solidFill>
                <a:schemeClr val="accent2"/>
              </a:solidFill>
              <a:ea typeface="黑体" panose="02010609060101010101" pitchFamily="49" charset="-122"/>
            </a:endParaRPr>
          </a:p>
          <a:p>
            <a:pPr lvl="1" eaLnBrk="1" hangingPunct="1">
              <a:lnSpc>
                <a:spcPct val="110000"/>
              </a:lnSpc>
            </a:pPr>
            <a:r>
              <a:rPr lang="zh-CN" altLang="en-US" sz="2000" smtClean="0">
                <a:latin typeface="宋体" panose="02010600030101010101" pitchFamily="2" charset="-122"/>
              </a:rPr>
              <a:t>记录软件产品的演化过程</a:t>
            </a:r>
          </a:p>
          <a:p>
            <a:pPr lvl="1" eaLnBrk="1" hangingPunct="1">
              <a:lnSpc>
                <a:spcPct val="110000"/>
              </a:lnSpc>
            </a:pPr>
            <a:r>
              <a:rPr lang="zh-CN" altLang="en-US" sz="2000" smtClean="0">
                <a:latin typeface="宋体" panose="02010600030101010101" pitchFamily="2" charset="-122"/>
              </a:rPr>
              <a:t>确保软件开发者在软件生命周期中的各个阶段都能得到精确的产品配置。</a:t>
            </a:r>
          </a:p>
          <a:p>
            <a:pPr lvl="1" eaLnBrk="1" hangingPunct="1">
              <a:lnSpc>
                <a:spcPct val="110000"/>
              </a:lnSpc>
            </a:pPr>
            <a:r>
              <a:rPr lang="zh-CN" altLang="en-US" sz="2000" smtClean="0">
                <a:latin typeface="宋体" panose="02010600030101010101" pitchFamily="2" charset="-122"/>
              </a:rPr>
              <a:t>最终保证软件产品的</a:t>
            </a:r>
            <a:r>
              <a:rPr lang="zh-CN" altLang="en-US" sz="2000" smtClean="0">
                <a:solidFill>
                  <a:schemeClr val="hlink"/>
                </a:solidFill>
                <a:latin typeface="宋体" panose="02010600030101010101" pitchFamily="2" charset="-122"/>
              </a:rPr>
              <a:t>完整性、一致性、追朔性、可控性</a:t>
            </a:r>
            <a:endParaRPr lang="zh-CN" altLang="en-US" sz="2000" smtClean="0">
              <a:latin typeface="宋体" panose="02010600030101010101" pitchFamily="2" charset="-122"/>
            </a:endParaRPr>
          </a:p>
          <a:p>
            <a:pPr eaLnBrk="1" hangingPunct="1">
              <a:lnSpc>
                <a:spcPct val="110000"/>
              </a:lnSpc>
            </a:pPr>
            <a:endParaRPr lang="en-US" altLang="zh-CN" sz="2000"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787"/>
    </mc:Choice>
    <mc:Fallback>
      <p:transition spd="slow" advTm="68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kumimoji="1" lang="zh-CN" altLang="en-US" smtClean="0"/>
              <a:t>软件项目配置管理概念</a:t>
            </a:r>
          </a:p>
        </p:txBody>
      </p:sp>
      <p:sp>
        <p:nvSpPr>
          <p:cNvPr id="23555" name="Rectangle 3"/>
          <p:cNvSpPr>
            <a:spLocks noGrp="1" noChangeArrowheads="1"/>
          </p:cNvSpPr>
          <p:nvPr>
            <p:ph type="body" idx="1"/>
          </p:nvPr>
        </p:nvSpPr>
        <p:spPr>
          <a:xfrm>
            <a:off x="611188" y="2060575"/>
            <a:ext cx="8353425" cy="4797425"/>
          </a:xfrm>
        </p:spPr>
        <p:txBody>
          <a:bodyPr/>
          <a:lstStyle/>
          <a:p>
            <a:pPr eaLnBrk="1" hangingPunct="1">
              <a:lnSpc>
                <a:spcPct val="130000"/>
              </a:lnSpc>
            </a:pPr>
            <a:r>
              <a:rPr lang="zh-CN" altLang="en-US" sz="2000" smtClean="0">
                <a:solidFill>
                  <a:srgbClr val="CC0000"/>
                </a:solidFill>
                <a:latin typeface="黑体" panose="02010609060101010101" pitchFamily="49" charset="-122"/>
                <a:ea typeface="黑体" panose="02010609060101010101" pitchFamily="49" charset="-122"/>
              </a:rPr>
              <a:t>配置管理主要作用</a:t>
            </a:r>
          </a:p>
          <a:p>
            <a:pPr lvl="1" eaLnBrk="1" hangingPunct="1">
              <a:lnSpc>
                <a:spcPct val="130000"/>
              </a:lnSpc>
              <a:spcBef>
                <a:spcPct val="50000"/>
              </a:spcBef>
            </a:pPr>
            <a:r>
              <a:rPr lang="zh-CN" altLang="en-US" sz="2000" smtClean="0">
                <a:solidFill>
                  <a:schemeClr val="accent2"/>
                </a:solidFill>
                <a:latin typeface="黑体" panose="02010609060101010101" pitchFamily="49" charset="-122"/>
                <a:ea typeface="黑体" panose="02010609060101010101" pitchFamily="49" charset="-122"/>
              </a:rPr>
              <a:t>版本管理</a:t>
            </a:r>
          </a:p>
          <a:p>
            <a:pPr lvl="1" eaLnBrk="1" hangingPunct="1">
              <a:lnSpc>
                <a:spcPct val="130000"/>
              </a:lnSpc>
            </a:pPr>
            <a:r>
              <a:rPr lang="zh-CN" altLang="en-US" sz="2000" smtClean="0">
                <a:solidFill>
                  <a:schemeClr val="accent2"/>
                </a:solidFill>
                <a:latin typeface="黑体" panose="02010609060101010101" pitchFamily="49" charset="-122"/>
                <a:ea typeface="黑体" panose="02010609060101010101" pitchFamily="49" charset="-122"/>
              </a:rPr>
              <a:t>变更管理</a:t>
            </a:r>
          </a:p>
          <a:p>
            <a:pPr lvl="1" eaLnBrk="1" hangingPunct="1">
              <a:lnSpc>
                <a:spcPct val="130000"/>
              </a:lnSpc>
            </a:pPr>
            <a:r>
              <a:rPr lang="zh-CN" altLang="en-US" sz="2000" smtClean="0">
                <a:solidFill>
                  <a:schemeClr val="accent2"/>
                </a:solidFill>
                <a:latin typeface="黑体" panose="02010609060101010101" pitchFamily="49" charset="-122"/>
                <a:ea typeface="黑体" panose="02010609060101010101" pitchFamily="49" charset="-122"/>
              </a:rPr>
              <a:t>其它（过程管理）</a:t>
            </a:r>
          </a:p>
        </p:txBody>
      </p:sp>
      <p:pic>
        <p:nvPicPr>
          <p:cNvPr id="23556" name="Picture 4" descr="c11"/>
          <p:cNvPicPr>
            <a:picLocks noChangeAspect="1" noChangeArrowheads="1"/>
          </p:cNvPicPr>
          <p:nvPr/>
        </p:nvPicPr>
        <p:blipFill>
          <a:blip r:embed="rId4" cstate="print">
            <a:extLst>
              <a:ext uri="{28A0092B-C50C-407E-A947-70E740481C1C}">
                <a14:useLocalDpi xmlns:a14="http://schemas.microsoft.com/office/drawing/2010/main" val="0"/>
              </a:ext>
            </a:extLst>
          </a:blip>
          <a:srcRect t="31789" b="7414"/>
          <a:stretch>
            <a:fillRect/>
          </a:stretch>
        </p:blipFill>
        <p:spPr bwMode="auto">
          <a:xfrm>
            <a:off x="3635375" y="1989138"/>
            <a:ext cx="513238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830"/>
    </mc:Choice>
    <mc:Fallback>
      <p:transition spd="slow" advTm="22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默认设计模板">
  <a:themeElements>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635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200" b="1" i="0" u="none" strike="noStrike" cap="none" normalizeH="0" baseline="0" smtClean="0">
            <a:ln>
              <a:noFill/>
            </a:ln>
            <a:solidFill>
              <a:schemeClr val="bg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635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200" b="1" i="0" u="none" strike="noStrike" cap="none" normalizeH="0" baseline="0" smtClean="0">
            <a:ln>
              <a:noFill/>
            </a:ln>
            <a:solidFill>
              <a:schemeClr val="bg1"/>
            </a:solidFill>
            <a:effectLst/>
            <a:latin typeface="Arial" pitchFamily="34" charset="0"/>
            <a:ea typeface="宋体" pitchFamily="2"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3894</TotalTime>
  <Words>3171</Words>
  <Application>Microsoft Office PowerPoint</Application>
  <PresentationFormat>全屏显示(4:3)</PresentationFormat>
  <Paragraphs>427</Paragraphs>
  <Slides>44</Slides>
  <Notes>0</Notes>
  <HiddenSlides>0</HiddenSlides>
  <MMClips>44</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6" baseType="lpstr">
      <vt:lpstr>Arial</vt:lpstr>
      <vt:lpstr>宋体</vt:lpstr>
      <vt:lpstr>Wingdings 2</vt:lpstr>
      <vt:lpstr>黑体</vt:lpstr>
      <vt:lpstr>Wingdings</vt:lpstr>
      <vt:lpstr>Times New Roman</vt:lpstr>
      <vt:lpstr>Comic Sans MS</vt:lpstr>
      <vt:lpstr>Monotype Sorts</vt:lpstr>
      <vt:lpstr>Arial Narrow</vt:lpstr>
      <vt:lpstr>Arial Unicode MS</vt:lpstr>
      <vt:lpstr>1_默认设计模板</vt:lpstr>
      <vt:lpstr>Microsoft Clip Gallery</vt:lpstr>
      <vt:lpstr>第 9 章   软件项目配置管理 </vt:lpstr>
      <vt:lpstr>本章内容提要</vt:lpstr>
      <vt:lpstr>9.1  软件项目范围核实</vt:lpstr>
      <vt:lpstr>软件项目范围核实</vt:lpstr>
      <vt:lpstr>软件项目范围核实</vt:lpstr>
      <vt:lpstr>本章内容提要</vt:lpstr>
      <vt:lpstr>9.2  软件项目配置管理概念 </vt:lpstr>
      <vt:lpstr>软件项目配置管理概念</vt:lpstr>
      <vt:lpstr>软件项目配置管理概念</vt:lpstr>
      <vt:lpstr>软件项目配置管理概念</vt:lpstr>
      <vt:lpstr>软件项目配置管理概念</vt:lpstr>
      <vt:lpstr>软件项目配置管理概念</vt:lpstr>
      <vt:lpstr>软件项目配置管理概念</vt:lpstr>
      <vt:lpstr>软件项目配置管理概念</vt:lpstr>
      <vt:lpstr>软件项目配置管理概念</vt:lpstr>
      <vt:lpstr>软件项目配置管理概念</vt:lpstr>
      <vt:lpstr>软件项目配置管理概念</vt:lpstr>
      <vt:lpstr>本章内容提要</vt:lpstr>
      <vt:lpstr>9.3  软件项目配置管理过程</vt:lpstr>
      <vt:lpstr>软件项目配置管理过程</vt:lpstr>
      <vt:lpstr>软件项目配置管理过程</vt:lpstr>
      <vt:lpstr>软件项目配置管理过程</vt:lpstr>
      <vt:lpstr>软件项目配置管理过程</vt:lpstr>
      <vt:lpstr>软件项目配置管理过程</vt:lpstr>
      <vt:lpstr>软件项目配置管理过程</vt:lpstr>
      <vt:lpstr>软件项目配置管理过程</vt:lpstr>
      <vt:lpstr>软件项目配置管理过程</vt:lpstr>
      <vt:lpstr>软件项目配置管理过程</vt:lpstr>
      <vt:lpstr>软件项目配置管理过程</vt:lpstr>
      <vt:lpstr>软件项目配置管理过程</vt:lpstr>
      <vt:lpstr>软件项目配置管理过程</vt:lpstr>
      <vt:lpstr>软件项目配置管理过程</vt:lpstr>
      <vt:lpstr>软件项目配置管理过程</vt:lpstr>
      <vt:lpstr>软件项目配置管理过程</vt:lpstr>
      <vt:lpstr>本章内容提要</vt:lpstr>
      <vt:lpstr>9.4  配置管理组织与实施</vt:lpstr>
      <vt:lpstr>配置管理组织与实施</vt:lpstr>
      <vt:lpstr>配置管理组织与实施</vt:lpstr>
      <vt:lpstr>配置管理组织与实施</vt:lpstr>
      <vt:lpstr>配置管理组织与实施</vt:lpstr>
      <vt:lpstr>本章内容提要</vt:lpstr>
      <vt:lpstr>9.5  本章小结</vt:lpstr>
      <vt:lpstr>本章内容提要</vt:lpstr>
      <vt:lpstr>9.6  作业</vt:lpstr>
    </vt:vector>
  </TitlesOfParts>
  <Manager>杨立东</Manager>
  <Company>CRS Tech（上海连陆）</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P01-CMMI实践解析－CMMI模型概述</dc:title>
  <dc:subject>CMMI模型概述</dc:subject>
  <dc:creator>杨立东</dc:creator>
  <cp:lastModifiedBy>TB-YK</cp:lastModifiedBy>
  <cp:revision>199</cp:revision>
  <dcterms:created xsi:type="dcterms:W3CDTF">2005-05-27T08:51:01Z</dcterms:created>
  <dcterms:modified xsi:type="dcterms:W3CDTF">2020-03-25T19:33:52Z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说明">
    <vt:lpwstr>PowerPoint 打印文稿</vt:lpwstr>
  </property>
</Properties>
</file>